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77" r:id="rId2"/>
    <p:sldId id="323" r:id="rId3"/>
    <p:sldId id="320" r:id="rId4"/>
    <p:sldId id="325" r:id="rId5"/>
    <p:sldId id="280" r:id="rId6"/>
    <p:sldId id="326" r:id="rId7"/>
    <p:sldId id="281" r:id="rId8"/>
    <p:sldId id="282" r:id="rId9"/>
    <p:sldId id="328" r:id="rId10"/>
    <p:sldId id="314" r:id="rId11"/>
    <p:sldId id="285" r:id="rId12"/>
    <p:sldId id="331" r:id="rId13"/>
    <p:sldId id="340" r:id="rId14"/>
    <p:sldId id="333" r:id="rId15"/>
    <p:sldId id="315" r:id="rId16"/>
    <p:sldId id="338" r:id="rId17"/>
    <p:sldId id="335" r:id="rId18"/>
    <p:sldId id="339" r:id="rId19"/>
    <p:sldId id="316" r:id="rId20"/>
    <p:sldId id="303" r:id="rId21"/>
    <p:sldId id="332" r:id="rId22"/>
    <p:sldId id="289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47"/>
    <a:srgbClr val="0A0A0A"/>
    <a:srgbClr val="D08600"/>
    <a:srgbClr val="FFA605"/>
    <a:srgbClr val="D5D5D5"/>
    <a:srgbClr val="FEBD46"/>
    <a:srgbClr val="FDBC45"/>
    <a:srgbClr val="FDBB44"/>
    <a:srgbClr val="FFFFFF"/>
    <a:srgbClr val="BF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285" autoAdjust="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0.xml"/><Relationship Id="rId3" Type="http://schemas.openxmlformats.org/officeDocument/2006/relationships/slide" Target="slides/slide5.xml"/><Relationship Id="rId7" Type="http://schemas.openxmlformats.org/officeDocument/2006/relationships/slide" Target="slides/slide11.xml"/><Relationship Id="rId2" Type="http://schemas.openxmlformats.org/officeDocument/2006/relationships/slide" Target="slides/slide4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EE1CAD-66FB-4D4C-AB29-C32617BDCCE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B8BA1F0-A98F-4E88-A07F-5FF286A90E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dirty="0"/>
            <a:t>Técnicas de pesquisa para problemas computacionalmente complexos</a:t>
          </a:r>
          <a:endParaRPr lang="en-US" dirty="0"/>
        </a:p>
      </dgm:t>
    </dgm:pt>
    <dgm:pt modelId="{34DDC01C-7300-47EE-8A05-2BCD3B5083AE}" type="parTrans" cxnId="{13E6A611-C083-427A-A89B-3717A8BBE791}">
      <dgm:prSet/>
      <dgm:spPr/>
      <dgm:t>
        <a:bodyPr/>
        <a:lstStyle/>
        <a:p>
          <a:endParaRPr lang="en-US"/>
        </a:p>
      </dgm:t>
    </dgm:pt>
    <dgm:pt modelId="{57197A4F-60E6-44A0-A12B-150AB7769941}" type="sibTrans" cxnId="{13E6A611-C083-427A-A89B-3717A8BBE791}">
      <dgm:prSet/>
      <dgm:spPr/>
      <dgm:t>
        <a:bodyPr/>
        <a:lstStyle/>
        <a:p>
          <a:endParaRPr lang="en-US"/>
        </a:p>
      </dgm:t>
    </dgm:pt>
    <dgm:pt modelId="{6F27BF6A-4970-44F8-9D94-06AC30986F2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dirty="0"/>
            <a:t>Inspirados em maioria pela natureza</a:t>
          </a:r>
          <a:endParaRPr lang="en-US" dirty="0"/>
        </a:p>
      </dgm:t>
    </dgm:pt>
    <dgm:pt modelId="{3ED0C6CC-50F7-46EF-8D8E-0A3ECB733E2F}" type="parTrans" cxnId="{9F5491D2-AC4B-4E26-91BA-EB87321120FC}">
      <dgm:prSet/>
      <dgm:spPr/>
      <dgm:t>
        <a:bodyPr/>
        <a:lstStyle/>
        <a:p>
          <a:endParaRPr lang="en-US"/>
        </a:p>
      </dgm:t>
    </dgm:pt>
    <dgm:pt modelId="{8552DAD3-8249-4F2C-A616-0C1DC0558B4E}" type="sibTrans" cxnId="{9F5491D2-AC4B-4E26-91BA-EB87321120FC}">
      <dgm:prSet/>
      <dgm:spPr/>
      <dgm:t>
        <a:bodyPr/>
        <a:lstStyle/>
        <a:p>
          <a:endParaRPr lang="en-US"/>
        </a:p>
      </dgm:t>
    </dgm:pt>
    <dgm:pt modelId="{4CC93111-B63B-41BF-B45B-C2685345F560}">
      <dgm:prSet/>
      <dgm:spPr/>
      <dgm:t>
        <a:bodyPr/>
        <a:lstStyle/>
        <a:p>
          <a:pPr>
            <a:lnSpc>
              <a:spcPct val="100000"/>
            </a:lnSpc>
            <a:buFontTx/>
            <a:buNone/>
          </a:pPr>
          <a:r>
            <a:rPr lang="en-US" noProof="0" dirty="0"/>
            <a:t>Ant Colony </a:t>
          </a:r>
          <a:r>
            <a:rPr lang="en-US" noProof="0" dirty="0" err="1"/>
            <a:t>Optimisation</a:t>
          </a:r>
          <a:r>
            <a:rPr lang="en-US" noProof="0" dirty="0"/>
            <a:t> (ACO)</a:t>
          </a:r>
        </a:p>
      </dgm:t>
    </dgm:pt>
    <dgm:pt modelId="{4342FF43-8B74-4FA8-9537-2A7C53D54CB4}" type="parTrans" cxnId="{C8B47833-9B6D-40E3-8F4C-5093189905FC}">
      <dgm:prSet/>
      <dgm:spPr/>
      <dgm:t>
        <a:bodyPr/>
        <a:lstStyle/>
        <a:p>
          <a:endParaRPr lang="en-US"/>
        </a:p>
      </dgm:t>
    </dgm:pt>
    <dgm:pt modelId="{6AC808B8-6D15-48B2-8020-6545FF753189}" type="sibTrans" cxnId="{C8B47833-9B6D-40E3-8F4C-5093189905FC}">
      <dgm:prSet/>
      <dgm:spPr/>
      <dgm:t>
        <a:bodyPr/>
        <a:lstStyle/>
        <a:p>
          <a:endParaRPr lang="en-US"/>
        </a:p>
      </dgm:t>
    </dgm:pt>
    <dgm:pt modelId="{B86BA1DB-8DF7-469F-B0EF-FE8AE844153E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noProof="0" dirty="0"/>
            <a:t>Bee Colony </a:t>
          </a:r>
          <a:r>
            <a:rPr lang="en-US" noProof="0" dirty="0" err="1"/>
            <a:t>Optimisation</a:t>
          </a:r>
          <a:r>
            <a:rPr lang="en-US" noProof="0" dirty="0"/>
            <a:t> (BCO)</a:t>
          </a:r>
        </a:p>
      </dgm:t>
    </dgm:pt>
    <dgm:pt modelId="{BA974FCC-1CE5-448E-B978-311BC7CCC0A7}" type="parTrans" cxnId="{39592DA6-A707-4A4F-9D08-69318240E70D}">
      <dgm:prSet/>
      <dgm:spPr/>
      <dgm:t>
        <a:bodyPr/>
        <a:lstStyle/>
        <a:p>
          <a:endParaRPr lang="en-US"/>
        </a:p>
      </dgm:t>
    </dgm:pt>
    <dgm:pt modelId="{1ED76C44-1287-4A55-AFBC-B222F4BEB861}" type="sibTrans" cxnId="{39592DA6-A707-4A4F-9D08-69318240E70D}">
      <dgm:prSet/>
      <dgm:spPr/>
      <dgm:t>
        <a:bodyPr/>
        <a:lstStyle/>
        <a:p>
          <a:endParaRPr lang="en-US"/>
        </a:p>
      </dgm:t>
    </dgm:pt>
    <dgm:pt modelId="{FC6AB34B-2A4D-4FA7-8332-E64C30F08599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noProof="0" dirty="0"/>
            <a:t>Particle Swarm </a:t>
          </a:r>
          <a:r>
            <a:rPr lang="en-US" noProof="0" dirty="0" err="1"/>
            <a:t>Optimisation</a:t>
          </a:r>
          <a:r>
            <a:rPr lang="en-US" noProof="0" dirty="0"/>
            <a:t> (PSO</a:t>
          </a:r>
          <a:r>
            <a:rPr lang="pt-PT" dirty="0"/>
            <a:t>)</a:t>
          </a:r>
          <a:endParaRPr lang="en-US" dirty="0"/>
        </a:p>
      </dgm:t>
    </dgm:pt>
    <dgm:pt modelId="{139A0E6F-D347-41D7-A00D-E3093BEB0B2A}" type="parTrans" cxnId="{15C390B2-548D-484F-8BE7-A231A15850C8}">
      <dgm:prSet/>
      <dgm:spPr/>
      <dgm:t>
        <a:bodyPr/>
        <a:lstStyle/>
        <a:p>
          <a:endParaRPr lang="en-US"/>
        </a:p>
      </dgm:t>
    </dgm:pt>
    <dgm:pt modelId="{90CC3A15-F127-496D-A0FA-F0895FB3D49A}" type="sibTrans" cxnId="{15C390B2-548D-484F-8BE7-A231A15850C8}">
      <dgm:prSet/>
      <dgm:spPr/>
      <dgm:t>
        <a:bodyPr/>
        <a:lstStyle/>
        <a:p>
          <a:endParaRPr lang="en-US"/>
        </a:p>
      </dgm:t>
    </dgm:pt>
    <dgm:pt modelId="{D18FDD98-6E03-4ADA-A6A3-0CCF9DC5ACA0}" type="pres">
      <dgm:prSet presAssocID="{8EEE1CAD-66FB-4D4C-AB29-C32617BDCCE5}" presName="root" presStyleCnt="0">
        <dgm:presLayoutVars>
          <dgm:dir/>
          <dgm:resizeHandles val="exact"/>
        </dgm:presLayoutVars>
      </dgm:prSet>
      <dgm:spPr/>
    </dgm:pt>
    <dgm:pt modelId="{73FA5493-8464-49EC-B3C2-321201877060}" type="pres">
      <dgm:prSet presAssocID="{5B8BA1F0-A98F-4E88-A07F-5FF286A90E73}" presName="compNode" presStyleCnt="0"/>
      <dgm:spPr/>
    </dgm:pt>
    <dgm:pt modelId="{73A02BAD-08EC-4A0D-B5F0-2C2487705AEA}" type="pres">
      <dgm:prSet presAssocID="{5B8BA1F0-A98F-4E88-A07F-5FF286A90E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irinto com preenchimento sólido"/>
        </a:ext>
      </dgm:extLst>
    </dgm:pt>
    <dgm:pt modelId="{38F9C787-F1F9-4E7E-A502-B6BE4DAEC997}" type="pres">
      <dgm:prSet presAssocID="{5B8BA1F0-A98F-4E88-A07F-5FF286A90E73}" presName="iconSpace" presStyleCnt="0"/>
      <dgm:spPr/>
    </dgm:pt>
    <dgm:pt modelId="{282E9D4C-E4FD-473F-9C42-9AA6FE97A228}" type="pres">
      <dgm:prSet presAssocID="{5B8BA1F0-A98F-4E88-A07F-5FF286A90E73}" presName="parTx" presStyleLbl="revTx" presStyleIdx="0" presStyleCnt="4">
        <dgm:presLayoutVars>
          <dgm:chMax val="0"/>
          <dgm:chPref val="0"/>
        </dgm:presLayoutVars>
      </dgm:prSet>
      <dgm:spPr/>
    </dgm:pt>
    <dgm:pt modelId="{2F4F879E-0077-43C7-98DE-5EB4E5158502}" type="pres">
      <dgm:prSet presAssocID="{5B8BA1F0-A98F-4E88-A07F-5FF286A90E73}" presName="txSpace" presStyleCnt="0"/>
      <dgm:spPr/>
    </dgm:pt>
    <dgm:pt modelId="{ECF9DAD0-D518-4D34-9F95-EBDE9967C101}" type="pres">
      <dgm:prSet presAssocID="{5B8BA1F0-A98F-4E88-A07F-5FF286A90E73}" presName="desTx" presStyleLbl="revTx" presStyleIdx="1" presStyleCnt="4">
        <dgm:presLayoutVars/>
      </dgm:prSet>
      <dgm:spPr/>
    </dgm:pt>
    <dgm:pt modelId="{544B4B13-7AF0-4A86-B5C4-60F2FDC78D80}" type="pres">
      <dgm:prSet presAssocID="{57197A4F-60E6-44A0-A12B-150AB7769941}" presName="sibTrans" presStyleCnt="0"/>
      <dgm:spPr/>
    </dgm:pt>
    <dgm:pt modelId="{41B18CE4-48DE-4AA1-9A89-E2FED5E4CDCC}" type="pres">
      <dgm:prSet presAssocID="{6F27BF6A-4970-44F8-9D94-06AC30986F22}" presName="compNode" presStyleCnt="0"/>
      <dgm:spPr/>
    </dgm:pt>
    <dgm:pt modelId="{577238A8-8959-4CA1-8BB1-2330ABFDA7D0}" type="pres">
      <dgm:prSet presAssocID="{6F27BF6A-4970-44F8-9D94-06AC30986F2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meia com preenchimento sólido"/>
        </a:ext>
      </dgm:extLst>
    </dgm:pt>
    <dgm:pt modelId="{511A99E0-E7C4-41C0-9A28-67D2EC697718}" type="pres">
      <dgm:prSet presAssocID="{6F27BF6A-4970-44F8-9D94-06AC30986F22}" presName="iconSpace" presStyleCnt="0"/>
      <dgm:spPr/>
    </dgm:pt>
    <dgm:pt modelId="{3A212F2A-34F7-4543-8C3A-6FF4E8D49877}" type="pres">
      <dgm:prSet presAssocID="{6F27BF6A-4970-44F8-9D94-06AC30986F22}" presName="parTx" presStyleLbl="revTx" presStyleIdx="2" presStyleCnt="4">
        <dgm:presLayoutVars>
          <dgm:chMax val="0"/>
          <dgm:chPref val="0"/>
        </dgm:presLayoutVars>
      </dgm:prSet>
      <dgm:spPr/>
    </dgm:pt>
    <dgm:pt modelId="{539B06B1-6C47-4DD3-9864-79E3534259E8}" type="pres">
      <dgm:prSet presAssocID="{6F27BF6A-4970-44F8-9D94-06AC30986F22}" presName="txSpace" presStyleCnt="0"/>
      <dgm:spPr/>
    </dgm:pt>
    <dgm:pt modelId="{07CC6BEA-4998-490A-B388-4BEF771D568B}" type="pres">
      <dgm:prSet presAssocID="{6F27BF6A-4970-44F8-9D94-06AC30986F22}" presName="desTx" presStyleLbl="revTx" presStyleIdx="3" presStyleCnt="4" custLinFactNeighborY="-37709">
        <dgm:presLayoutVars/>
      </dgm:prSet>
      <dgm:spPr/>
    </dgm:pt>
  </dgm:ptLst>
  <dgm:cxnLst>
    <dgm:cxn modelId="{C2EEEC01-1B55-4C87-9A27-7D07B42F95B0}" type="presOf" srcId="{B86BA1DB-8DF7-469F-B0EF-FE8AE844153E}" destId="{07CC6BEA-4998-490A-B388-4BEF771D568B}" srcOrd="0" destOrd="1" presId="urn:microsoft.com/office/officeart/2018/2/layout/IconLabelDescriptionList"/>
    <dgm:cxn modelId="{13E6A611-C083-427A-A89B-3717A8BBE791}" srcId="{8EEE1CAD-66FB-4D4C-AB29-C32617BDCCE5}" destId="{5B8BA1F0-A98F-4E88-A07F-5FF286A90E73}" srcOrd="0" destOrd="0" parTransId="{34DDC01C-7300-47EE-8A05-2BCD3B5083AE}" sibTransId="{57197A4F-60E6-44A0-A12B-150AB7769941}"/>
    <dgm:cxn modelId="{CFDBF824-3F08-45D6-9099-9C17CEA53ED8}" type="presOf" srcId="{6F27BF6A-4970-44F8-9D94-06AC30986F22}" destId="{3A212F2A-34F7-4543-8C3A-6FF4E8D49877}" srcOrd="0" destOrd="0" presId="urn:microsoft.com/office/officeart/2018/2/layout/IconLabelDescriptionList"/>
    <dgm:cxn modelId="{C8B47833-9B6D-40E3-8F4C-5093189905FC}" srcId="{6F27BF6A-4970-44F8-9D94-06AC30986F22}" destId="{4CC93111-B63B-41BF-B45B-C2685345F560}" srcOrd="0" destOrd="0" parTransId="{4342FF43-8B74-4FA8-9537-2A7C53D54CB4}" sibTransId="{6AC808B8-6D15-48B2-8020-6545FF753189}"/>
    <dgm:cxn modelId="{C44BFF74-2E70-4BD0-8E0D-5A727A5D81D0}" type="presOf" srcId="{4CC93111-B63B-41BF-B45B-C2685345F560}" destId="{07CC6BEA-4998-490A-B388-4BEF771D568B}" srcOrd="0" destOrd="0" presId="urn:microsoft.com/office/officeart/2018/2/layout/IconLabelDescriptionList"/>
    <dgm:cxn modelId="{39592DA6-A707-4A4F-9D08-69318240E70D}" srcId="{6F27BF6A-4970-44F8-9D94-06AC30986F22}" destId="{B86BA1DB-8DF7-469F-B0EF-FE8AE844153E}" srcOrd="1" destOrd="0" parTransId="{BA974FCC-1CE5-448E-B978-311BC7CCC0A7}" sibTransId="{1ED76C44-1287-4A55-AFBC-B222F4BEB861}"/>
    <dgm:cxn modelId="{15C390B2-548D-484F-8BE7-A231A15850C8}" srcId="{6F27BF6A-4970-44F8-9D94-06AC30986F22}" destId="{FC6AB34B-2A4D-4FA7-8332-E64C30F08599}" srcOrd="2" destOrd="0" parTransId="{139A0E6F-D347-41D7-A00D-E3093BEB0B2A}" sibTransId="{90CC3A15-F127-496D-A0FA-F0895FB3D49A}"/>
    <dgm:cxn modelId="{9F5491D2-AC4B-4E26-91BA-EB87321120FC}" srcId="{8EEE1CAD-66FB-4D4C-AB29-C32617BDCCE5}" destId="{6F27BF6A-4970-44F8-9D94-06AC30986F22}" srcOrd="1" destOrd="0" parTransId="{3ED0C6CC-50F7-46EF-8D8E-0A3ECB733E2F}" sibTransId="{8552DAD3-8249-4F2C-A616-0C1DC0558B4E}"/>
    <dgm:cxn modelId="{118057D5-20BC-41B8-9A8C-36AD19633EFA}" type="presOf" srcId="{5B8BA1F0-A98F-4E88-A07F-5FF286A90E73}" destId="{282E9D4C-E4FD-473F-9C42-9AA6FE97A228}" srcOrd="0" destOrd="0" presId="urn:microsoft.com/office/officeart/2018/2/layout/IconLabelDescriptionList"/>
    <dgm:cxn modelId="{7AEECCEE-C28C-48D0-B1DC-E299101744E6}" type="presOf" srcId="{FC6AB34B-2A4D-4FA7-8332-E64C30F08599}" destId="{07CC6BEA-4998-490A-B388-4BEF771D568B}" srcOrd="0" destOrd="2" presId="urn:microsoft.com/office/officeart/2018/2/layout/IconLabelDescriptionList"/>
    <dgm:cxn modelId="{689878FB-5DBC-4217-8324-B445AB29844D}" type="presOf" srcId="{8EEE1CAD-66FB-4D4C-AB29-C32617BDCCE5}" destId="{D18FDD98-6E03-4ADA-A6A3-0CCF9DC5ACA0}" srcOrd="0" destOrd="0" presId="urn:microsoft.com/office/officeart/2018/2/layout/IconLabelDescriptionList"/>
    <dgm:cxn modelId="{F5F43F14-4E51-42C7-992B-C4C035CFFDFD}" type="presParOf" srcId="{D18FDD98-6E03-4ADA-A6A3-0CCF9DC5ACA0}" destId="{73FA5493-8464-49EC-B3C2-321201877060}" srcOrd="0" destOrd="0" presId="urn:microsoft.com/office/officeart/2018/2/layout/IconLabelDescriptionList"/>
    <dgm:cxn modelId="{75C64DB0-88EA-4198-976B-E8B6A77DEE6F}" type="presParOf" srcId="{73FA5493-8464-49EC-B3C2-321201877060}" destId="{73A02BAD-08EC-4A0D-B5F0-2C2487705AEA}" srcOrd="0" destOrd="0" presId="urn:microsoft.com/office/officeart/2018/2/layout/IconLabelDescriptionList"/>
    <dgm:cxn modelId="{D994BA6D-617D-4C1B-9ABB-8F2D381B4C7A}" type="presParOf" srcId="{73FA5493-8464-49EC-B3C2-321201877060}" destId="{38F9C787-F1F9-4E7E-A502-B6BE4DAEC997}" srcOrd="1" destOrd="0" presId="urn:microsoft.com/office/officeart/2018/2/layout/IconLabelDescriptionList"/>
    <dgm:cxn modelId="{CFB3838B-7628-4000-9484-7C2C992E5F14}" type="presParOf" srcId="{73FA5493-8464-49EC-B3C2-321201877060}" destId="{282E9D4C-E4FD-473F-9C42-9AA6FE97A228}" srcOrd="2" destOrd="0" presId="urn:microsoft.com/office/officeart/2018/2/layout/IconLabelDescriptionList"/>
    <dgm:cxn modelId="{C62F4138-701A-457C-BB53-5137BDB7867D}" type="presParOf" srcId="{73FA5493-8464-49EC-B3C2-321201877060}" destId="{2F4F879E-0077-43C7-98DE-5EB4E5158502}" srcOrd="3" destOrd="0" presId="urn:microsoft.com/office/officeart/2018/2/layout/IconLabelDescriptionList"/>
    <dgm:cxn modelId="{E14F4A21-A81B-4AB6-AB11-53A984FD3223}" type="presParOf" srcId="{73FA5493-8464-49EC-B3C2-321201877060}" destId="{ECF9DAD0-D518-4D34-9F95-EBDE9967C101}" srcOrd="4" destOrd="0" presId="urn:microsoft.com/office/officeart/2018/2/layout/IconLabelDescriptionList"/>
    <dgm:cxn modelId="{2484BB82-F092-4075-85C9-50D0AE9F9101}" type="presParOf" srcId="{D18FDD98-6E03-4ADA-A6A3-0CCF9DC5ACA0}" destId="{544B4B13-7AF0-4A86-B5C4-60F2FDC78D80}" srcOrd="1" destOrd="0" presId="urn:microsoft.com/office/officeart/2018/2/layout/IconLabelDescriptionList"/>
    <dgm:cxn modelId="{E4DAFCCA-0CDF-42A6-86A4-DF4523CCA4B4}" type="presParOf" srcId="{D18FDD98-6E03-4ADA-A6A3-0CCF9DC5ACA0}" destId="{41B18CE4-48DE-4AA1-9A89-E2FED5E4CDCC}" srcOrd="2" destOrd="0" presId="urn:microsoft.com/office/officeart/2018/2/layout/IconLabelDescriptionList"/>
    <dgm:cxn modelId="{9A5311B6-6EEB-4144-B526-25619135443C}" type="presParOf" srcId="{41B18CE4-48DE-4AA1-9A89-E2FED5E4CDCC}" destId="{577238A8-8959-4CA1-8BB1-2330ABFDA7D0}" srcOrd="0" destOrd="0" presId="urn:microsoft.com/office/officeart/2018/2/layout/IconLabelDescriptionList"/>
    <dgm:cxn modelId="{650E12D0-CB6F-4142-9B6D-79FA46DF8F1F}" type="presParOf" srcId="{41B18CE4-48DE-4AA1-9A89-E2FED5E4CDCC}" destId="{511A99E0-E7C4-41C0-9A28-67D2EC697718}" srcOrd="1" destOrd="0" presId="urn:microsoft.com/office/officeart/2018/2/layout/IconLabelDescriptionList"/>
    <dgm:cxn modelId="{5552A565-64EB-418E-9132-E3F85DD5A4AF}" type="presParOf" srcId="{41B18CE4-48DE-4AA1-9A89-E2FED5E4CDCC}" destId="{3A212F2A-34F7-4543-8C3A-6FF4E8D49877}" srcOrd="2" destOrd="0" presId="urn:microsoft.com/office/officeart/2018/2/layout/IconLabelDescriptionList"/>
    <dgm:cxn modelId="{CA7EF61B-EA78-4429-9630-0BDDBA955ECF}" type="presParOf" srcId="{41B18CE4-48DE-4AA1-9A89-E2FED5E4CDCC}" destId="{539B06B1-6C47-4DD3-9864-79E3534259E8}" srcOrd="3" destOrd="0" presId="urn:microsoft.com/office/officeart/2018/2/layout/IconLabelDescriptionList"/>
    <dgm:cxn modelId="{65BA5E76-6251-4EBF-887A-18771731FC44}" type="presParOf" srcId="{41B18CE4-48DE-4AA1-9A89-E2FED5E4CDCC}" destId="{07CC6BEA-4998-490A-B388-4BEF771D568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77A1AA-73C3-4E92-AC5A-39EB856E17C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7F3FEC1-0470-4D14-84CC-11A86843D213}">
      <dgm:prSet/>
      <dgm:spPr/>
      <dgm:t>
        <a:bodyPr/>
        <a:lstStyle/>
        <a:p>
          <a:r>
            <a:rPr lang="pt-PT" dirty="0"/>
            <a:t>Algoritmo de PCG de terrenos</a:t>
          </a:r>
          <a:endParaRPr lang="en-US" dirty="0"/>
        </a:p>
      </dgm:t>
    </dgm:pt>
    <dgm:pt modelId="{23B157AC-CDFE-4A60-8E27-0F0A02206A72}" type="parTrans" cxnId="{303D46E4-9B39-4004-9505-72051049365B}">
      <dgm:prSet/>
      <dgm:spPr/>
      <dgm:t>
        <a:bodyPr/>
        <a:lstStyle/>
        <a:p>
          <a:endParaRPr lang="en-US"/>
        </a:p>
      </dgm:t>
    </dgm:pt>
    <dgm:pt modelId="{D7DD6D1E-C028-4D09-AC35-75405EEEBC9D}" type="sibTrans" cxnId="{303D46E4-9B39-4004-9505-72051049365B}">
      <dgm:prSet/>
      <dgm:spPr/>
      <dgm:t>
        <a:bodyPr/>
        <a:lstStyle/>
        <a:p>
          <a:endParaRPr lang="en-US"/>
        </a:p>
      </dgm:t>
    </dgm:pt>
    <dgm:pt modelId="{599EDFBE-251F-4828-8B12-AED20993E71D}">
      <dgm:prSet/>
      <dgm:spPr/>
      <dgm:t>
        <a:bodyPr/>
        <a:lstStyle/>
        <a:p>
          <a:r>
            <a:rPr lang="pt-PT"/>
            <a:t>Inspirado em formigas</a:t>
          </a:r>
          <a:endParaRPr lang="en-US"/>
        </a:p>
      </dgm:t>
    </dgm:pt>
    <dgm:pt modelId="{B493C3B4-663D-4468-ADC8-04E9A8881486}" type="parTrans" cxnId="{C2410689-08D4-41D4-91A0-F308E126D917}">
      <dgm:prSet/>
      <dgm:spPr/>
      <dgm:t>
        <a:bodyPr/>
        <a:lstStyle/>
        <a:p>
          <a:endParaRPr lang="en-US"/>
        </a:p>
      </dgm:t>
    </dgm:pt>
    <dgm:pt modelId="{E0785441-D547-41B6-91EC-6D976F07E70F}" type="sibTrans" cxnId="{C2410689-08D4-41D4-91A0-F308E126D917}">
      <dgm:prSet/>
      <dgm:spPr/>
      <dgm:t>
        <a:bodyPr/>
        <a:lstStyle/>
        <a:p>
          <a:endParaRPr lang="en-US"/>
        </a:p>
      </dgm:t>
    </dgm:pt>
    <dgm:pt modelId="{3292C9A1-B5D5-4B54-826D-1774D70FBEAF}">
      <dgm:prSet/>
      <dgm:spPr/>
      <dgm:t>
        <a:bodyPr/>
        <a:lstStyle/>
        <a:p>
          <a:r>
            <a:rPr lang="pt-PT" dirty="0"/>
            <a:t>Pode ser usado como    </a:t>
          </a:r>
          <a:r>
            <a:rPr lang="pt-PT" dirty="0" err="1"/>
            <a:t>Erosion</a:t>
          </a:r>
          <a:r>
            <a:rPr lang="pt-PT" dirty="0"/>
            <a:t> </a:t>
          </a:r>
          <a:r>
            <a:rPr lang="pt-PT" dirty="0" err="1"/>
            <a:t>Simulation</a:t>
          </a:r>
          <a:endParaRPr lang="en-US" dirty="0"/>
        </a:p>
      </dgm:t>
    </dgm:pt>
    <dgm:pt modelId="{0C7E7BC8-3BC0-434B-BBCE-1CA8A47F13F4}" type="parTrans" cxnId="{575D79A0-9E0E-42E2-88D7-0A2DAE872709}">
      <dgm:prSet/>
      <dgm:spPr/>
      <dgm:t>
        <a:bodyPr/>
        <a:lstStyle/>
        <a:p>
          <a:endParaRPr lang="en-US"/>
        </a:p>
      </dgm:t>
    </dgm:pt>
    <dgm:pt modelId="{71F0AC61-55CB-4DF8-B6A0-582C110F55C8}" type="sibTrans" cxnId="{575D79A0-9E0E-42E2-88D7-0A2DAE872709}">
      <dgm:prSet/>
      <dgm:spPr/>
      <dgm:t>
        <a:bodyPr/>
        <a:lstStyle/>
        <a:p>
          <a:endParaRPr lang="en-US"/>
        </a:p>
      </dgm:t>
    </dgm:pt>
    <dgm:pt modelId="{5D7561E5-25AE-4499-BDAE-CD3735143726}" type="pres">
      <dgm:prSet presAssocID="{4577A1AA-73C3-4E92-AC5A-39EB856E17CC}" presName="root" presStyleCnt="0">
        <dgm:presLayoutVars>
          <dgm:dir/>
          <dgm:resizeHandles val="exact"/>
        </dgm:presLayoutVars>
      </dgm:prSet>
      <dgm:spPr/>
    </dgm:pt>
    <dgm:pt modelId="{E701F59C-92D4-4775-BD32-AE8E11F83FD1}" type="pres">
      <dgm:prSet presAssocID="{47F3FEC1-0470-4D14-84CC-11A86843D213}" presName="compNode" presStyleCnt="0"/>
      <dgm:spPr/>
    </dgm:pt>
    <dgm:pt modelId="{8DCD6A1B-981F-445F-B70C-16A10A4173E0}" type="pres">
      <dgm:prSet presAssocID="{47F3FEC1-0470-4D14-84CC-11A86843D213}" presName="bgRect" presStyleLbl="bgShp" presStyleIdx="0" presStyleCnt="3"/>
      <dgm:spPr>
        <a:effectLst/>
      </dgm:spPr>
    </dgm:pt>
    <dgm:pt modelId="{604BC6D1-252F-438A-9DA8-43E12062B67A}" type="pres">
      <dgm:prSet presAssocID="{47F3FEC1-0470-4D14-84CC-11A86843D21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anhas"/>
        </a:ext>
      </dgm:extLst>
    </dgm:pt>
    <dgm:pt modelId="{126DE007-861A-4D5C-A4E9-3BF4403293F0}" type="pres">
      <dgm:prSet presAssocID="{47F3FEC1-0470-4D14-84CC-11A86843D213}" presName="spaceRect" presStyleCnt="0"/>
      <dgm:spPr/>
    </dgm:pt>
    <dgm:pt modelId="{77E97A36-F310-4A10-BE7B-D76B5A144006}" type="pres">
      <dgm:prSet presAssocID="{47F3FEC1-0470-4D14-84CC-11A86843D213}" presName="parTx" presStyleLbl="revTx" presStyleIdx="0" presStyleCnt="3">
        <dgm:presLayoutVars>
          <dgm:chMax val="0"/>
          <dgm:chPref val="0"/>
        </dgm:presLayoutVars>
      </dgm:prSet>
      <dgm:spPr/>
    </dgm:pt>
    <dgm:pt modelId="{5F58FD7E-4610-427D-981F-0BDBFD7FA928}" type="pres">
      <dgm:prSet presAssocID="{D7DD6D1E-C028-4D09-AC35-75405EEEBC9D}" presName="sibTrans" presStyleCnt="0"/>
      <dgm:spPr/>
    </dgm:pt>
    <dgm:pt modelId="{E053979B-17D1-4699-8BFF-D1662F19BEC6}" type="pres">
      <dgm:prSet presAssocID="{599EDFBE-251F-4828-8B12-AED20993E71D}" presName="compNode" presStyleCnt="0"/>
      <dgm:spPr/>
    </dgm:pt>
    <dgm:pt modelId="{C8A4AEAF-B01D-4A2E-AB72-3218F4E7BCC0}" type="pres">
      <dgm:prSet presAssocID="{599EDFBE-251F-4828-8B12-AED20993E71D}" presName="bgRect" presStyleLbl="bgShp" presStyleIdx="1" presStyleCnt="3"/>
      <dgm:spPr>
        <a:effectLst/>
      </dgm:spPr>
    </dgm:pt>
    <dgm:pt modelId="{6A317BB1-1207-4443-A7FF-71EA05B464FB}" type="pres">
      <dgm:prSet presAssocID="{599EDFBE-251F-4828-8B12-AED20993E7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miga com preenchimento sólido"/>
        </a:ext>
      </dgm:extLst>
    </dgm:pt>
    <dgm:pt modelId="{920240E3-73B5-435F-A51A-A300D4E4EC4F}" type="pres">
      <dgm:prSet presAssocID="{599EDFBE-251F-4828-8B12-AED20993E71D}" presName="spaceRect" presStyleCnt="0"/>
      <dgm:spPr/>
    </dgm:pt>
    <dgm:pt modelId="{D3E39D1C-8D00-4B17-8EC3-B29B8C327B67}" type="pres">
      <dgm:prSet presAssocID="{599EDFBE-251F-4828-8B12-AED20993E71D}" presName="parTx" presStyleLbl="revTx" presStyleIdx="1" presStyleCnt="3">
        <dgm:presLayoutVars>
          <dgm:chMax val="0"/>
          <dgm:chPref val="0"/>
        </dgm:presLayoutVars>
      </dgm:prSet>
      <dgm:spPr/>
    </dgm:pt>
    <dgm:pt modelId="{7CB95151-FD3C-4525-ABB2-224D2FCBC8AA}" type="pres">
      <dgm:prSet presAssocID="{E0785441-D547-41B6-91EC-6D976F07E70F}" presName="sibTrans" presStyleCnt="0"/>
      <dgm:spPr/>
    </dgm:pt>
    <dgm:pt modelId="{40E94419-22BA-4097-A5ED-F3CF7CA9526E}" type="pres">
      <dgm:prSet presAssocID="{3292C9A1-B5D5-4B54-826D-1774D70FBEAF}" presName="compNode" presStyleCnt="0"/>
      <dgm:spPr/>
    </dgm:pt>
    <dgm:pt modelId="{3F039900-93F9-4102-85AC-DE76805CED88}" type="pres">
      <dgm:prSet presAssocID="{3292C9A1-B5D5-4B54-826D-1774D70FBEAF}" presName="bgRect" presStyleLbl="bgShp" presStyleIdx="2" presStyleCnt="3"/>
      <dgm:spPr>
        <a:effectLst/>
      </dgm:spPr>
    </dgm:pt>
    <dgm:pt modelId="{1A6ED949-414D-4571-9E98-D496E69B9738}" type="pres">
      <dgm:prSet presAssocID="{3292C9A1-B5D5-4B54-826D-1774D70FBE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sagem de desfiladeiro com preenchimento sólido"/>
        </a:ext>
      </dgm:extLst>
    </dgm:pt>
    <dgm:pt modelId="{600368A3-658A-4DEB-97EA-91AD8F39857F}" type="pres">
      <dgm:prSet presAssocID="{3292C9A1-B5D5-4B54-826D-1774D70FBEAF}" presName="spaceRect" presStyleCnt="0"/>
      <dgm:spPr/>
    </dgm:pt>
    <dgm:pt modelId="{7573E6CA-D4F6-4AE9-BA01-E4051BA2B734}" type="pres">
      <dgm:prSet presAssocID="{3292C9A1-B5D5-4B54-826D-1774D70FBE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2D8B004-3680-457A-8C02-F74CB583FEE2}" type="presOf" srcId="{4577A1AA-73C3-4E92-AC5A-39EB856E17CC}" destId="{5D7561E5-25AE-4499-BDAE-CD3735143726}" srcOrd="0" destOrd="0" presId="urn:microsoft.com/office/officeart/2018/2/layout/IconVerticalSolidList"/>
    <dgm:cxn modelId="{CF236E18-6E5C-4131-AF30-3567245B0A6E}" type="presOf" srcId="{47F3FEC1-0470-4D14-84CC-11A86843D213}" destId="{77E97A36-F310-4A10-BE7B-D76B5A144006}" srcOrd="0" destOrd="0" presId="urn:microsoft.com/office/officeart/2018/2/layout/IconVerticalSolidList"/>
    <dgm:cxn modelId="{415FC184-BA2A-49D6-9C3F-E81345AFC39B}" type="presOf" srcId="{3292C9A1-B5D5-4B54-826D-1774D70FBEAF}" destId="{7573E6CA-D4F6-4AE9-BA01-E4051BA2B734}" srcOrd="0" destOrd="0" presId="urn:microsoft.com/office/officeart/2018/2/layout/IconVerticalSolidList"/>
    <dgm:cxn modelId="{C2410689-08D4-41D4-91A0-F308E126D917}" srcId="{4577A1AA-73C3-4E92-AC5A-39EB856E17CC}" destId="{599EDFBE-251F-4828-8B12-AED20993E71D}" srcOrd="1" destOrd="0" parTransId="{B493C3B4-663D-4468-ADC8-04E9A8881486}" sibTransId="{E0785441-D547-41B6-91EC-6D976F07E70F}"/>
    <dgm:cxn modelId="{575D79A0-9E0E-42E2-88D7-0A2DAE872709}" srcId="{4577A1AA-73C3-4E92-AC5A-39EB856E17CC}" destId="{3292C9A1-B5D5-4B54-826D-1774D70FBEAF}" srcOrd="2" destOrd="0" parTransId="{0C7E7BC8-3BC0-434B-BBCE-1CA8A47F13F4}" sibTransId="{71F0AC61-55CB-4DF8-B6A0-582C110F55C8}"/>
    <dgm:cxn modelId="{65613BDD-4E74-41D0-8BD4-AE684719FFEB}" type="presOf" srcId="{599EDFBE-251F-4828-8B12-AED20993E71D}" destId="{D3E39D1C-8D00-4B17-8EC3-B29B8C327B67}" srcOrd="0" destOrd="0" presId="urn:microsoft.com/office/officeart/2018/2/layout/IconVerticalSolidList"/>
    <dgm:cxn modelId="{303D46E4-9B39-4004-9505-72051049365B}" srcId="{4577A1AA-73C3-4E92-AC5A-39EB856E17CC}" destId="{47F3FEC1-0470-4D14-84CC-11A86843D213}" srcOrd="0" destOrd="0" parTransId="{23B157AC-CDFE-4A60-8E27-0F0A02206A72}" sibTransId="{D7DD6D1E-C028-4D09-AC35-75405EEEBC9D}"/>
    <dgm:cxn modelId="{0BA70593-12D0-4476-96AD-9B89B874230C}" type="presParOf" srcId="{5D7561E5-25AE-4499-BDAE-CD3735143726}" destId="{E701F59C-92D4-4775-BD32-AE8E11F83FD1}" srcOrd="0" destOrd="0" presId="urn:microsoft.com/office/officeart/2018/2/layout/IconVerticalSolidList"/>
    <dgm:cxn modelId="{152D93A6-53B9-44AC-86E1-5BFBCAC4FECF}" type="presParOf" srcId="{E701F59C-92D4-4775-BD32-AE8E11F83FD1}" destId="{8DCD6A1B-981F-445F-B70C-16A10A4173E0}" srcOrd="0" destOrd="0" presId="urn:microsoft.com/office/officeart/2018/2/layout/IconVerticalSolidList"/>
    <dgm:cxn modelId="{6DDBCBD0-D486-4ADF-96D2-9E952A9E8403}" type="presParOf" srcId="{E701F59C-92D4-4775-BD32-AE8E11F83FD1}" destId="{604BC6D1-252F-438A-9DA8-43E12062B67A}" srcOrd="1" destOrd="0" presId="urn:microsoft.com/office/officeart/2018/2/layout/IconVerticalSolidList"/>
    <dgm:cxn modelId="{445BE937-9BE7-49DD-9B9F-35DC91CC4E6C}" type="presParOf" srcId="{E701F59C-92D4-4775-BD32-AE8E11F83FD1}" destId="{126DE007-861A-4D5C-A4E9-3BF4403293F0}" srcOrd="2" destOrd="0" presId="urn:microsoft.com/office/officeart/2018/2/layout/IconVerticalSolidList"/>
    <dgm:cxn modelId="{64BB5E6D-9822-460C-81B6-5C75520B443F}" type="presParOf" srcId="{E701F59C-92D4-4775-BD32-AE8E11F83FD1}" destId="{77E97A36-F310-4A10-BE7B-D76B5A144006}" srcOrd="3" destOrd="0" presId="urn:microsoft.com/office/officeart/2018/2/layout/IconVerticalSolidList"/>
    <dgm:cxn modelId="{000AE413-7DF0-44C5-8B7B-E38284DDDB2B}" type="presParOf" srcId="{5D7561E5-25AE-4499-BDAE-CD3735143726}" destId="{5F58FD7E-4610-427D-981F-0BDBFD7FA928}" srcOrd="1" destOrd="0" presId="urn:microsoft.com/office/officeart/2018/2/layout/IconVerticalSolidList"/>
    <dgm:cxn modelId="{6FF17E8D-6861-46B7-AF25-573BF67104D2}" type="presParOf" srcId="{5D7561E5-25AE-4499-BDAE-CD3735143726}" destId="{E053979B-17D1-4699-8BFF-D1662F19BEC6}" srcOrd="2" destOrd="0" presId="urn:microsoft.com/office/officeart/2018/2/layout/IconVerticalSolidList"/>
    <dgm:cxn modelId="{9622B978-EE53-49C3-B57E-36E77BEA6D9F}" type="presParOf" srcId="{E053979B-17D1-4699-8BFF-D1662F19BEC6}" destId="{C8A4AEAF-B01D-4A2E-AB72-3218F4E7BCC0}" srcOrd="0" destOrd="0" presId="urn:microsoft.com/office/officeart/2018/2/layout/IconVerticalSolidList"/>
    <dgm:cxn modelId="{45AADF40-AD5E-47DB-94DE-EA33C175EDAF}" type="presParOf" srcId="{E053979B-17D1-4699-8BFF-D1662F19BEC6}" destId="{6A317BB1-1207-4443-A7FF-71EA05B464FB}" srcOrd="1" destOrd="0" presId="urn:microsoft.com/office/officeart/2018/2/layout/IconVerticalSolidList"/>
    <dgm:cxn modelId="{53B688E7-73BD-44B7-A4E0-3FAC8D415B58}" type="presParOf" srcId="{E053979B-17D1-4699-8BFF-D1662F19BEC6}" destId="{920240E3-73B5-435F-A51A-A300D4E4EC4F}" srcOrd="2" destOrd="0" presId="urn:microsoft.com/office/officeart/2018/2/layout/IconVerticalSolidList"/>
    <dgm:cxn modelId="{D7A7E011-AB1A-4497-B2A4-03292F64E60D}" type="presParOf" srcId="{E053979B-17D1-4699-8BFF-D1662F19BEC6}" destId="{D3E39D1C-8D00-4B17-8EC3-B29B8C327B67}" srcOrd="3" destOrd="0" presId="urn:microsoft.com/office/officeart/2018/2/layout/IconVerticalSolidList"/>
    <dgm:cxn modelId="{572E9C53-C7A6-43FC-9E3C-05B01847D9A0}" type="presParOf" srcId="{5D7561E5-25AE-4499-BDAE-CD3735143726}" destId="{7CB95151-FD3C-4525-ABB2-224D2FCBC8AA}" srcOrd="3" destOrd="0" presId="urn:microsoft.com/office/officeart/2018/2/layout/IconVerticalSolidList"/>
    <dgm:cxn modelId="{F8D05FCF-3D6F-4DC1-BD68-80AFBF59EB8C}" type="presParOf" srcId="{5D7561E5-25AE-4499-BDAE-CD3735143726}" destId="{40E94419-22BA-4097-A5ED-F3CF7CA9526E}" srcOrd="4" destOrd="0" presId="urn:microsoft.com/office/officeart/2018/2/layout/IconVerticalSolidList"/>
    <dgm:cxn modelId="{D4C6607C-7A54-4DAE-A600-65EEB7470C78}" type="presParOf" srcId="{40E94419-22BA-4097-A5ED-F3CF7CA9526E}" destId="{3F039900-93F9-4102-85AC-DE76805CED88}" srcOrd="0" destOrd="0" presId="urn:microsoft.com/office/officeart/2018/2/layout/IconVerticalSolidList"/>
    <dgm:cxn modelId="{C8C86F94-6081-413B-A35F-AAB96FCBE3AD}" type="presParOf" srcId="{40E94419-22BA-4097-A5ED-F3CF7CA9526E}" destId="{1A6ED949-414D-4571-9E98-D496E69B9738}" srcOrd="1" destOrd="0" presId="urn:microsoft.com/office/officeart/2018/2/layout/IconVerticalSolidList"/>
    <dgm:cxn modelId="{2214CAC6-58A6-487E-8C93-ADDFAF0866E7}" type="presParOf" srcId="{40E94419-22BA-4097-A5ED-F3CF7CA9526E}" destId="{600368A3-658A-4DEB-97EA-91AD8F39857F}" srcOrd="2" destOrd="0" presId="urn:microsoft.com/office/officeart/2018/2/layout/IconVerticalSolidList"/>
    <dgm:cxn modelId="{FE8BBDB0-F6E6-4D4A-B333-8E22147630F7}" type="presParOf" srcId="{40E94419-22BA-4097-A5ED-F3CF7CA9526E}" destId="{7573E6CA-D4F6-4AE9-BA01-E4051BA2B7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EE1CAD-66FB-4D4C-AB29-C32617BDCCE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B8BA1F0-A98F-4E88-A07F-5FF286A90E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dirty="0"/>
            <a:t>Algoritmo inspirado em formigas</a:t>
          </a:r>
          <a:endParaRPr lang="en-US" dirty="0"/>
        </a:p>
      </dgm:t>
    </dgm:pt>
    <dgm:pt modelId="{34DDC01C-7300-47EE-8A05-2BCD3B5083AE}" type="parTrans" cxnId="{13E6A611-C083-427A-A89B-3717A8BBE791}">
      <dgm:prSet/>
      <dgm:spPr/>
      <dgm:t>
        <a:bodyPr/>
        <a:lstStyle/>
        <a:p>
          <a:endParaRPr lang="en-US"/>
        </a:p>
      </dgm:t>
    </dgm:pt>
    <dgm:pt modelId="{57197A4F-60E6-44A0-A12B-150AB7769941}" type="sibTrans" cxnId="{13E6A611-C083-427A-A89B-3717A8BBE791}">
      <dgm:prSet/>
      <dgm:spPr/>
      <dgm:t>
        <a:bodyPr/>
        <a:lstStyle/>
        <a:p>
          <a:endParaRPr lang="en-US"/>
        </a:p>
      </dgm:t>
    </dgm:pt>
    <dgm:pt modelId="{6F27BF6A-4970-44F8-9D94-06AC30986F2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dirty="0"/>
            <a:t>Baseado em </a:t>
          </a:r>
          <a:r>
            <a:rPr lang="pt-PT" i="1" dirty="0" err="1"/>
            <a:t>swarm</a:t>
          </a:r>
          <a:r>
            <a:rPr lang="pt-PT" i="1" dirty="0"/>
            <a:t> </a:t>
          </a:r>
          <a:r>
            <a:rPr lang="pt-PT" i="1" dirty="0" err="1"/>
            <a:t>intelligence</a:t>
          </a:r>
          <a:endParaRPr lang="en-US" dirty="0"/>
        </a:p>
      </dgm:t>
    </dgm:pt>
    <dgm:pt modelId="{3ED0C6CC-50F7-46EF-8D8E-0A3ECB733E2F}" type="parTrans" cxnId="{9F5491D2-AC4B-4E26-91BA-EB87321120FC}">
      <dgm:prSet/>
      <dgm:spPr/>
      <dgm:t>
        <a:bodyPr/>
        <a:lstStyle/>
        <a:p>
          <a:endParaRPr lang="en-US"/>
        </a:p>
      </dgm:t>
    </dgm:pt>
    <dgm:pt modelId="{8552DAD3-8249-4F2C-A616-0C1DC0558B4E}" type="sibTrans" cxnId="{9F5491D2-AC4B-4E26-91BA-EB87321120FC}">
      <dgm:prSet/>
      <dgm:spPr/>
      <dgm:t>
        <a:bodyPr/>
        <a:lstStyle/>
        <a:p>
          <a:endParaRPr lang="en-US"/>
        </a:p>
      </dgm:t>
    </dgm:pt>
    <dgm:pt modelId="{CAB68371-5149-40C9-AC72-FEB0E1F924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dirty="0"/>
            <a:t>Comportamentos configuráveis</a:t>
          </a:r>
        </a:p>
      </dgm:t>
    </dgm:pt>
    <dgm:pt modelId="{DC6C8AE6-4631-4B46-B6D9-22F67AAE4A22}" type="parTrans" cxnId="{3145B7F4-8AFC-4CFE-BA7A-1A1931841425}">
      <dgm:prSet/>
      <dgm:spPr/>
      <dgm:t>
        <a:bodyPr/>
        <a:lstStyle/>
        <a:p>
          <a:endParaRPr lang="pt-PT"/>
        </a:p>
      </dgm:t>
    </dgm:pt>
    <dgm:pt modelId="{D5FF8826-A844-45E5-B586-9E1CE58BB2F7}" type="sibTrans" cxnId="{3145B7F4-8AFC-4CFE-BA7A-1A1931841425}">
      <dgm:prSet/>
      <dgm:spPr/>
      <dgm:t>
        <a:bodyPr/>
        <a:lstStyle/>
        <a:p>
          <a:endParaRPr lang="pt-PT"/>
        </a:p>
      </dgm:t>
    </dgm:pt>
    <dgm:pt modelId="{D18FDD98-6E03-4ADA-A6A3-0CCF9DC5ACA0}" type="pres">
      <dgm:prSet presAssocID="{8EEE1CAD-66FB-4D4C-AB29-C32617BDCCE5}" presName="root" presStyleCnt="0">
        <dgm:presLayoutVars>
          <dgm:dir/>
          <dgm:resizeHandles val="exact"/>
        </dgm:presLayoutVars>
      </dgm:prSet>
      <dgm:spPr/>
    </dgm:pt>
    <dgm:pt modelId="{73FA5493-8464-49EC-B3C2-321201877060}" type="pres">
      <dgm:prSet presAssocID="{5B8BA1F0-A98F-4E88-A07F-5FF286A90E73}" presName="compNode" presStyleCnt="0"/>
      <dgm:spPr/>
    </dgm:pt>
    <dgm:pt modelId="{73A02BAD-08EC-4A0D-B5F0-2C2487705AEA}" type="pres">
      <dgm:prSet presAssocID="{5B8BA1F0-A98F-4E88-A07F-5FF286A90E73}" presName="iconRect" presStyleLbl="node1" presStyleIdx="0" presStyleCnt="3" custLinFactNeighborX="-36" custLinFactNeighborY="-1811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miga com preenchimento sólido"/>
        </a:ext>
      </dgm:extLst>
    </dgm:pt>
    <dgm:pt modelId="{38F9C787-F1F9-4E7E-A502-B6BE4DAEC997}" type="pres">
      <dgm:prSet presAssocID="{5B8BA1F0-A98F-4E88-A07F-5FF286A90E73}" presName="iconSpace" presStyleCnt="0"/>
      <dgm:spPr/>
    </dgm:pt>
    <dgm:pt modelId="{282E9D4C-E4FD-473F-9C42-9AA6FE97A228}" type="pres">
      <dgm:prSet presAssocID="{5B8BA1F0-A98F-4E88-A07F-5FF286A90E73}" presName="parTx" presStyleLbl="revTx" presStyleIdx="0" presStyleCnt="6" custLinFactNeighborX="-13" custLinFactNeighborY="-54558">
        <dgm:presLayoutVars>
          <dgm:chMax val="0"/>
          <dgm:chPref val="0"/>
        </dgm:presLayoutVars>
      </dgm:prSet>
      <dgm:spPr/>
    </dgm:pt>
    <dgm:pt modelId="{2F4F879E-0077-43C7-98DE-5EB4E5158502}" type="pres">
      <dgm:prSet presAssocID="{5B8BA1F0-A98F-4E88-A07F-5FF286A90E73}" presName="txSpace" presStyleCnt="0"/>
      <dgm:spPr/>
    </dgm:pt>
    <dgm:pt modelId="{ECF9DAD0-D518-4D34-9F95-EBDE9967C101}" type="pres">
      <dgm:prSet presAssocID="{5B8BA1F0-A98F-4E88-A07F-5FF286A90E73}" presName="desTx" presStyleLbl="revTx" presStyleIdx="1" presStyleCnt="6">
        <dgm:presLayoutVars/>
      </dgm:prSet>
      <dgm:spPr/>
    </dgm:pt>
    <dgm:pt modelId="{544B4B13-7AF0-4A86-B5C4-60F2FDC78D80}" type="pres">
      <dgm:prSet presAssocID="{57197A4F-60E6-44A0-A12B-150AB7769941}" presName="sibTrans" presStyleCnt="0"/>
      <dgm:spPr/>
    </dgm:pt>
    <dgm:pt modelId="{41B18CE4-48DE-4AA1-9A89-E2FED5E4CDCC}" type="pres">
      <dgm:prSet presAssocID="{6F27BF6A-4970-44F8-9D94-06AC30986F22}" presName="compNode" presStyleCnt="0"/>
      <dgm:spPr/>
    </dgm:pt>
    <dgm:pt modelId="{577238A8-8959-4CA1-8BB1-2330ABFDA7D0}" type="pres">
      <dgm:prSet presAssocID="{6F27BF6A-4970-44F8-9D94-06AC30986F22}" presName="iconRect" presStyleLbl="node1" presStyleIdx="1" presStyleCnt="3" custLinFactNeighborY="-2254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e com preenchimento sólido"/>
        </a:ext>
      </dgm:extLst>
    </dgm:pt>
    <dgm:pt modelId="{511A99E0-E7C4-41C0-9A28-67D2EC697718}" type="pres">
      <dgm:prSet presAssocID="{6F27BF6A-4970-44F8-9D94-06AC30986F22}" presName="iconSpace" presStyleCnt="0"/>
      <dgm:spPr/>
    </dgm:pt>
    <dgm:pt modelId="{3A212F2A-34F7-4543-8C3A-6FF4E8D49877}" type="pres">
      <dgm:prSet presAssocID="{6F27BF6A-4970-44F8-9D94-06AC30986F22}" presName="parTx" presStyleLbl="revTx" presStyleIdx="2" presStyleCnt="6" custLinFactNeighborY="-52598">
        <dgm:presLayoutVars>
          <dgm:chMax val="0"/>
          <dgm:chPref val="0"/>
        </dgm:presLayoutVars>
      </dgm:prSet>
      <dgm:spPr/>
    </dgm:pt>
    <dgm:pt modelId="{539B06B1-6C47-4DD3-9864-79E3534259E8}" type="pres">
      <dgm:prSet presAssocID="{6F27BF6A-4970-44F8-9D94-06AC30986F22}" presName="txSpace" presStyleCnt="0"/>
      <dgm:spPr/>
    </dgm:pt>
    <dgm:pt modelId="{07CC6BEA-4998-490A-B388-4BEF771D568B}" type="pres">
      <dgm:prSet presAssocID="{6F27BF6A-4970-44F8-9D94-06AC30986F22}" presName="desTx" presStyleLbl="revTx" presStyleIdx="3" presStyleCnt="6" custLinFactNeighborY="-37709">
        <dgm:presLayoutVars/>
      </dgm:prSet>
      <dgm:spPr/>
    </dgm:pt>
    <dgm:pt modelId="{CF49F5E6-D39D-4614-BC5A-8FC8A2E646F2}" type="pres">
      <dgm:prSet presAssocID="{8552DAD3-8249-4F2C-A616-0C1DC0558B4E}" presName="sibTrans" presStyleCnt="0"/>
      <dgm:spPr/>
    </dgm:pt>
    <dgm:pt modelId="{6BDBA887-0F87-4A99-81C6-047EE04B052A}" type="pres">
      <dgm:prSet presAssocID="{CAB68371-5149-40C9-AC72-FEB0E1F9248C}" presName="compNode" presStyleCnt="0"/>
      <dgm:spPr/>
    </dgm:pt>
    <dgm:pt modelId="{E5B26C6E-CB64-4462-9C06-EFBB46A657D2}" type="pres">
      <dgm:prSet presAssocID="{CAB68371-5149-40C9-AC72-FEB0E1F9248C}" presName="iconRect" presStyleLbl="node1" presStyleIdx="2" presStyleCnt="3" custLinFactNeighborX="36" custLinFactNeighborY="-2347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Ábaco com preenchimento sólido"/>
        </a:ext>
      </dgm:extLst>
    </dgm:pt>
    <dgm:pt modelId="{ED2DA183-33B8-466B-91FC-2B168AD632C8}" type="pres">
      <dgm:prSet presAssocID="{CAB68371-5149-40C9-AC72-FEB0E1F9248C}" presName="iconSpace" presStyleCnt="0"/>
      <dgm:spPr/>
    </dgm:pt>
    <dgm:pt modelId="{B8B75EC0-1F21-4307-9683-FDF4BBA1BB8E}" type="pres">
      <dgm:prSet presAssocID="{CAB68371-5149-40C9-AC72-FEB0E1F9248C}" presName="parTx" presStyleLbl="revTx" presStyleIdx="4" presStyleCnt="6" custLinFactNeighborX="13" custLinFactNeighborY="-54782">
        <dgm:presLayoutVars>
          <dgm:chMax val="0"/>
          <dgm:chPref val="0"/>
        </dgm:presLayoutVars>
      </dgm:prSet>
      <dgm:spPr/>
    </dgm:pt>
    <dgm:pt modelId="{D50CDE76-50A4-4CD1-839D-C98B4B051F96}" type="pres">
      <dgm:prSet presAssocID="{CAB68371-5149-40C9-AC72-FEB0E1F9248C}" presName="txSpace" presStyleCnt="0"/>
      <dgm:spPr/>
    </dgm:pt>
    <dgm:pt modelId="{07C5B7B4-2953-43A5-82F5-11450479FA6E}" type="pres">
      <dgm:prSet presAssocID="{CAB68371-5149-40C9-AC72-FEB0E1F9248C}" presName="desTx" presStyleLbl="revTx" presStyleIdx="5" presStyleCnt="6">
        <dgm:presLayoutVars/>
      </dgm:prSet>
      <dgm:spPr/>
    </dgm:pt>
  </dgm:ptLst>
  <dgm:cxnLst>
    <dgm:cxn modelId="{13E6A611-C083-427A-A89B-3717A8BBE791}" srcId="{8EEE1CAD-66FB-4D4C-AB29-C32617BDCCE5}" destId="{5B8BA1F0-A98F-4E88-A07F-5FF286A90E73}" srcOrd="0" destOrd="0" parTransId="{34DDC01C-7300-47EE-8A05-2BCD3B5083AE}" sibTransId="{57197A4F-60E6-44A0-A12B-150AB7769941}"/>
    <dgm:cxn modelId="{CFDBF824-3F08-45D6-9099-9C17CEA53ED8}" type="presOf" srcId="{6F27BF6A-4970-44F8-9D94-06AC30986F22}" destId="{3A212F2A-34F7-4543-8C3A-6FF4E8D49877}" srcOrd="0" destOrd="0" presId="urn:microsoft.com/office/officeart/2018/2/layout/IconLabelDescriptionList"/>
    <dgm:cxn modelId="{9F5491D2-AC4B-4E26-91BA-EB87321120FC}" srcId="{8EEE1CAD-66FB-4D4C-AB29-C32617BDCCE5}" destId="{6F27BF6A-4970-44F8-9D94-06AC30986F22}" srcOrd="1" destOrd="0" parTransId="{3ED0C6CC-50F7-46EF-8D8E-0A3ECB733E2F}" sibTransId="{8552DAD3-8249-4F2C-A616-0C1DC0558B4E}"/>
    <dgm:cxn modelId="{118057D5-20BC-41B8-9A8C-36AD19633EFA}" type="presOf" srcId="{5B8BA1F0-A98F-4E88-A07F-5FF286A90E73}" destId="{282E9D4C-E4FD-473F-9C42-9AA6FE97A228}" srcOrd="0" destOrd="0" presId="urn:microsoft.com/office/officeart/2018/2/layout/IconLabelDescriptionList"/>
    <dgm:cxn modelId="{3145B7F4-8AFC-4CFE-BA7A-1A1931841425}" srcId="{8EEE1CAD-66FB-4D4C-AB29-C32617BDCCE5}" destId="{CAB68371-5149-40C9-AC72-FEB0E1F9248C}" srcOrd="2" destOrd="0" parTransId="{DC6C8AE6-4631-4B46-B6D9-22F67AAE4A22}" sibTransId="{D5FF8826-A844-45E5-B586-9E1CE58BB2F7}"/>
    <dgm:cxn modelId="{535B8EFA-8707-4584-AECB-ED3563AE92D2}" type="presOf" srcId="{CAB68371-5149-40C9-AC72-FEB0E1F9248C}" destId="{B8B75EC0-1F21-4307-9683-FDF4BBA1BB8E}" srcOrd="0" destOrd="0" presId="urn:microsoft.com/office/officeart/2018/2/layout/IconLabelDescriptionList"/>
    <dgm:cxn modelId="{689878FB-5DBC-4217-8324-B445AB29844D}" type="presOf" srcId="{8EEE1CAD-66FB-4D4C-AB29-C32617BDCCE5}" destId="{D18FDD98-6E03-4ADA-A6A3-0CCF9DC5ACA0}" srcOrd="0" destOrd="0" presId="urn:microsoft.com/office/officeart/2018/2/layout/IconLabelDescriptionList"/>
    <dgm:cxn modelId="{F5F43F14-4E51-42C7-992B-C4C035CFFDFD}" type="presParOf" srcId="{D18FDD98-6E03-4ADA-A6A3-0CCF9DC5ACA0}" destId="{73FA5493-8464-49EC-B3C2-321201877060}" srcOrd="0" destOrd="0" presId="urn:microsoft.com/office/officeart/2018/2/layout/IconLabelDescriptionList"/>
    <dgm:cxn modelId="{75C64DB0-88EA-4198-976B-E8B6A77DEE6F}" type="presParOf" srcId="{73FA5493-8464-49EC-B3C2-321201877060}" destId="{73A02BAD-08EC-4A0D-B5F0-2C2487705AEA}" srcOrd="0" destOrd="0" presId="urn:microsoft.com/office/officeart/2018/2/layout/IconLabelDescriptionList"/>
    <dgm:cxn modelId="{D994BA6D-617D-4C1B-9ABB-8F2D381B4C7A}" type="presParOf" srcId="{73FA5493-8464-49EC-B3C2-321201877060}" destId="{38F9C787-F1F9-4E7E-A502-B6BE4DAEC997}" srcOrd="1" destOrd="0" presId="urn:microsoft.com/office/officeart/2018/2/layout/IconLabelDescriptionList"/>
    <dgm:cxn modelId="{CFB3838B-7628-4000-9484-7C2C992E5F14}" type="presParOf" srcId="{73FA5493-8464-49EC-B3C2-321201877060}" destId="{282E9D4C-E4FD-473F-9C42-9AA6FE97A228}" srcOrd="2" destOrd="0" presId="urn:microsoft.com/office/officeart/2018/2/layout/IconLabelDescriptionList"/>
    <dgm:cxn modelId="{C62F4138-701A-457C-BB53-5137BDB7867D}" type="presParOf" srcId="{73FA5493-8464-49EC-B3C2-321201877060}" destId="{2F4F879E-0077-43C7-98DE-5EB4E5158502}" srcOrd="3" destOrd="0" presId="urn:microsoft.com/office/officeart/2018/2/layout/IconLabelDescriptionList"/>
    <dgm:cxn modelId="{E14F4A21-A81B-4AB6-AB11-53A984FD3223}" type="presParOf" srcId="{73FA5493-8464-49EC-B3C2-321201877060}" destId="{ECF9DAD0-D518-4D34-9F95-EBDE9967C101}" srcOrd="4" destOrd="0" presId="urn:microsoft.com/office/officeart/2018/2/layout/IconLabelDescriptionList"/>
    <dgm:cxn modelId="{2484BB82-F092-4075-85C9-50D0AE9F9101}" type="presParOf" srcId="{D18FDD98-6E03-4ADA-A6A3-0CCF9DC5ACA0}" destId="{544B4B13-7AF0-4A86-B5C4-60F2FDC78D80}" srcOrd="1" destOrd="0" presId="urn:microsoft.com/office/officeart/2018/2/layout/IconLabelDescriptionList"/>
    <dgm:cxn modelId="{E4DAFCCA-0CDF-42A6-86A4-DF4523CCA4B4}" type="presParOf" srcId="{D18FDD98-6E03-4ADA-A6A3-0CCF9DC5ACA0}" destId="{41B18CE4-48DE-4AA1-9A89-E2FED5E4CDCC}" srcOrd="2" destOrd="0" presId="urn:microsoft.com/office/officeart/2018/2/layout/IconLabelDescriptionList"/>
    <dgm:cxn modelId="{9A5311B6-6EEB-4144-B526-25619135443C}" type="presParOf" srcId="{41B18CE4-48DE-4AA1-9A89-E2FED5E4CDCC}" destId="{577238A8-8959-4CA1-8BB1-2330ABFDA7D0}" srcOrd="0" destOrd="0" presId="urn:microsoft.com/office/officeart/2018/2/layout/IconLabelDescriptionList"/>
    <dgm:cxn modelId="{650E12D0-CB6F-4142-9B6D-79FA46DF8F1F}" type="presParOf" srcId="{41B18CE4-48DE-4AA1-9A89-E2FED5E4CDCC}" destId="{511A99E0-E7C4-41C0-9A28-67D2EC697718}" srcOrd="1" destOrd="0" presId="urn:microsoft.com/office/officeart/2018/2/layout/IconLabelDescriptionList"/>
    <dgm:cxn modelId="{5552A565-64EB-418E-9132-E3F85DD5A4AF}" type="presParOf" srcId="{41B18CE4-48DE-4AA1-9A89-E2FED5E4CDCC}" destId="{3A212F2A-34F7-4543-8C3A-6FF4E8D49877}" srcOrd="2" destOrd="0" presId="urn:microsoft.com/office/officeart/2018/2/layout/IconLabelDescriptionList"/>
    <dgm:cxn modelId="{CA7EF61B-EA78-4429-9630-0BDDBA955ECF}" type="presParOf" srcId="{41B18CE4-48DE-4AA1-9A89-E2FED5E4CDCC}" destId="{539B06B1-6C47-4DD3-9864-79E3534259E8}" srcOrd="3" destOrd="0" presId="urn:microsoft.com/office/officeart/2018/2/layout/IconLabelDescriptionList"/>
    <dgm:cxn modelId="{65BA5E76-6251-4EBF-887A-18771731FC44}" type="presParOf" srcId="{41B18CE4-48DE-4AA1-9A89-E2FED5E4CDCC}" destId="{07CC6BEA-4998-490A-B388-4BEF771D568B}" srcOrd="4" destOrd="0" presId="urn:microsoft.com/office/officeart/2018/2/layout/IconLabelDescriptionList"/>
    <dgm:cxn modelId="{175EC44C-0D32-45FC-B96E-F7232AE2C748}" type="presParOf" srcId="{D18FDD98-6E03-4ADA-A6A3-0CCF9DC5ACA0}" destId="{CF49F5E6-D39D-4614-BC5A-8FC8A2E646F2}" srcOrd="3" destOrd="0" presId="urn:microsoft.com/office/officeart/2018/2/layout/IconLabelDescriptionList"/>
    <dgm:cxn modelId="{159DB9A6-CDEA-4B95-B2EA-CA74C442323A}" type="presParOf" srcId="{D18FDD98-6E03-4ADA-A6A3-0CCF9DC5ACA0}" destId="{6BDBA887-0F87-4A99-81C6-047EE04B052A}" srcOrd="4" destOrd="0" presId="urn:microsoft.com/office/officeart/2018/2/layout/IconLabelDescriptionList"/>
    <dgm:cxn modelId="{FCE581E9-5897-4624-964B-70FCBB0C6A9C}" type="presParOf" srcId="{6BDBA887-0F87-4A99-81C6-047EE04B052A}" destId="{E5B26C6E-CB64-4462-9C06-EFBB46A657D2}" srcOrd="0" destOrd="0" presId="urn:microsoft.com/office/officeart/2018/2/layout/IconLabelDescriptionList"/>
    <dgm:cxn modelId="{44DFEBA8-2535-4B64-A6C1-CD6A4CA1FB03}" type="presParOf" srcId="{6BDBA887-0F87-4A99-81C6-047EE04B052A}" destId="{ED2DA183-33B8-466B-91FC-2B168AD632C8}" srcOrd="1" destOrd="0" presId="urn:microsoft.com/office/officeart/2018/2/layout/IconLabelDescriptionList"/>
    <dgm:cxn modelId="{2657611F-377E-4AA6-A374-9EA95A35B626}" type="presParOf" srcId="{6BDBA887-0F87-4A99-81C6-047EE04B052A}" destId="{B8B75EC0-1F21-4307-9683-FDF4BBA1BB8E}" srcOrd="2" destOrd="0" presId="urn:microsoft.com/office/officeart/2018/2/layout/IconLabelDescriptionList"/>
    <dgm:cxn modelId="{8F955686-073A-455B-AA16-B0E7914247B2}" type="presParOf" srcId="{6BDBA887-0F87-4A99-81C6-047EE04B052A}" destId="{D50CDE76-50A4-4CD1-839D-C98B4B051F96}" srcOrd="3" destOrd="0" presId="urn:microsoft.com/office/officeart/2018/2/layout/IconLabelDescriptionList"/>
    <dgm:cxn modelId="{6C4892C6-B58F-439C-853A-F5BCA5626C02}" type="presParOf" srcId="{6BDBA887-0F87-4A99-81C6-047EE04B052A}" destId="{07C5B7B4-2953-43A5-82F5-11450479FA6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02BAD-08EC-4A0D-B5F0-2C2487705AEA}">
      <dsp:nvSpPr>
        <dsp:cNvPr id="0" name=""/>
        <dsp:cNvSpPr/>
      </dsp:nvSpPr>
      <dsp:spPr>
        <a:xfrm>
          <a:off x="559800" y="59481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E9D4C-E4FD-473F-9C42-9AA6FE97A228}">
      <dsp:nvSpPr>
        <dsp:cNvPr id="0" name=""/>
        <dsp:cNvSpPr/>
      </dsp:nvSpPr>
      <dsp:spPr>
        <a:xfrm>
          <a:off x="559800" y="224303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900" kern="1200" dirty="0"/>
            <a:t>Técnicas de pesquisa para problemas computacionalmente complexos</a:t>
          </a:r>
          <a:endParaRPr lang="en-US" sz="1900" kern="1200" dirty="0"/>
        </a:p>
      </dsp:txBody>
      <dsp:txXfrm>
        <a:off x="559800" y="2243036"/>
        <a:ext cx="4320000" cy="648000"/>
      </dsp:txXfrm>
    </dsp:sp>
    <dsp:sp modelId="{ECF9DAD0-D518-4D34-9F95-EBDE9967C101}">
      <dsp:nvSpPr>
        <dsp:cNvPr id="0" name=""/>
        <dsp:cNvSpPr/>
      </dsp:nvSpPr>
      <dsp:spPr>
        <a:xfrm>
          <a:off x="559800" y="2954394"/>
          <a:ext cx="4320000" cy="808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238A8-8959-4CA1-8BB1-2330ABFDA7D0}">
      <dsp:nvSpPr>
        <dsp:cNvPr id="0" name=""/>
        <dsp:cNvSpPr/>
      </dsp:nvSpPr>
      <dsp:spPr>
        <a:xfrm>
          <a:off x="5635800" y="59481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12F2A-34F7-4543-8C3A-6FF4E8D49877}">
      <dsp:nvSpPr>
        <dsp:cNvPr id="0" name=""/>
        <dsp:cNvSpPr/>
      </dsp:nvSpPr>
      <dsp:spPr>
        <a:xfrm>
          <a:off x="5635800" y="224303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900" kern="1200" dirty="0"/>
            <a:t>Inspirados em maioria pela natureza</a:t>
          </a:r>
          <a:endParaRPr lang="en-US" sz="1900" kern="1200" dirty="0"/>
        </a:p>
      </dsp:txBody>
      <dsp:txXfrm>
        <a:off x="5635800" y="2243036"/>
        <a:ext cx="4320000" cy="648000"/>
      </dsp:txXfrm>
    </dsp:sp>
    <dsp:sp modelId="{07CC6BEA-4998-490A-B388-4BEF771D568B}">
      <dsp:nvSpPr>
        <dsp:cNvPr id="0" name=""/>
        <dsp:cNvSpPr/>
      </dsp:nvSpPr>
      <dsp:spPr>
        <a:xfrm>
          <a:off x="5635800" y="2649588"/>
          <a:ext cx="4320000" cy="808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400" kern="1200" noProof="0" dirty="0"/>
            <a:t>Ant Colony </a:t>
          </a:r>
          <a:r>
            <a:rPr lang="en-US" sz="1400" kern="1200" noProof="0" dirty="0" err="1"/>
            <a:t>Optimisation</a:t>
          </a:r>
          <a:r>
            <a:rPr lang="en-US" sz="1400" kern="1200" noProof="0" dirty="0"/>
            <a:t> (ACO)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Bee Colony </a:t>
          </a:r>
          <a:r>
            <a:rPr lang="en-US" sz="1400" kern="1200" noProof="0" dirty="0" err="1"/>
            <a:t>Optimisation</a:t>
          </a:r>
          <a:r>
            <a:rPr lang="en-US" sz="1400" kern="1200" noProof="0" dirty="0"/>
            <a:t> (BCO)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Particle Swarm </a:t>
          </a:r>
          <a:r>
            <a:rPr lang="en-US" sz="1400" kern="1200" noProof="0" dirty="0" err="1"/>
            <a:t>Optimisation</a:t>
          </a:r>
          <a:r>
            <a:rPr lang="en-US" sz="1400" kern="1200" noProof="0" dirty="0"/>
            <a:t> (PSO</a:t>
          </a:r>
          <a:r>
            <a:rPr lang="pt-PT" sz="1400" kern="1200" dirty="0"/>
            <a:t>)</a:t>
          </a:r>
          <a:endParaRPr lang="en-US" sz="1400" kern="1200" dirty="0"/>
        </a:p>
      </dsp:txBody>
      <dsp:txXfrm>
        <a:off x="5635800" y="2649588"/>
        <a:ext cx="4320000" cy="8083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D6A1B-981F-445F-B70C-16A10A4173E0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BC6D1-252F-438A-9DA8-43E12062B67A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97A36-F310-4A10-BE7B-D76B5A144006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Algoritmo de PCG de terrenos</a:t>
          </a:r>
          <a:endParaRPr lang="en-US" sz="2500" kern="1200" dirty="0"/>
        </a:p>
      </dsp:txBody>
      <dsp:txXfrm>
        <a:off x="1819120" y="673"/>
        <a:ext cx="4545103" cy="1574995"/>
      </dsp:txXfrm>
    </dsp:sp>
    <dsp:sp modelId="{C8A4AEAF-B01D-4A2E-AB72-3218F4E7BCC0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17BB1-1207-4443-A7FF-71EA05B464FB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39D1C-8D00-4B17-8EC3-B29B8C327B67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Inspirado em formigas</a:t>
          </a:r>
          <a:endParaRPr lang="en-US" sz="2500" kern="1200"/>
        </a:p>
      </dsp:txBody>
      <dsp:txXfrm>
        <a:off x="1819120" y="1969418"/>
        <a:ext cx="4545103" cy="1574995"/>
      </dsp:txXfrm>
    </dsp:sp>
    <dsp:sp modelId="{3F039900-93F9-4102-85AC-DE76805CED88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ED949-414D-4571-9E98-D496E69B9738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3E6CA-D4F6-4AE9-BA01-E4051BA2B734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Pode ser usado como    </a:t>
          </a:r>
          <a:r>
            <a:rPr lang="pt-PT" sz="2500" kern="1200" dirty="0" err="1"/>
            <a:t>Erosion</a:t>
          </a:r>
          <a:r>
            <a:rPr lang="pt-PT" sz="2500" kern="1200" dirty="0"/>
            <a:t> </a:t>
          </a:r>
          <a:r>
            <a:rPr lang="pt-PT" sz="2500" kern="1200" dirty="0" err="1"/>
            <a:t>Simulation</a:t>
          </a:r>
          <a:endParaRPr lang="en-US" sz="2500" kern="1200" dirty="0"/>
        </a:p>
      </dsp:txBody>
      <dsp:txXfrm>
        <a:off x="1819120" y="3938162"/>
        <a:ext cx="4545103" cy="1574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02BAD-08EC-4A0D-B5F0-2C2487705AEA}">
      <dsp:nvSpPr>
        <dsp:cNvPr id="0" name=""/>
        <dsp:cNvSpPr/>
      </dsp:nvSpPr>
      <dsp:spPr>
        <a:xfrm>
          <a:off x="0" y="99931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E9D4C-E4FD-473F-9C42-9AA6FE97A228}">
      <dsp:nvSpPr>
        <dsp:cNvPr id="0" name=""/>
        <dsp:cNvSpPr/>
      </dsp:nvSpPr>
      <dsp:spPr>
        <a:xfrm>
          <a:off x="0" y="2124333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600" kern="1200" dirty="0"/>
            <a:t>Algoritmo inspirado em formigas</a:t>
          </a:r>
          <a:endParaRPr lang="en-US" sz="1600" kern="1200" dirty="0"/>
        </a:p>
      </dsp:txBody>
      <dsp:txXfrm>
        <a:off x="0" y="2124333"/>
        <a:ext cx="3138750" cy="470812"/>
      </dsp:txXfrm>
    </dsp:sp>
    <dsp:sp modelId="{ECF9DAD0-D518-4D34-9F95-EBDE9967C101}">
      <dsp:nvSpPr>
        <dsp:cNvPr id="0" name=""/>
        <dsp:cNvSpPr/>
      </dsp:nvSpPr>
      <dsp:spPr>
        <a:xfrm>
          <a:off x="393" y="2891229"/>
          <a:ext cx="3138750" cy="267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238A8-8959-4CA1-8BB1-2330ABFDA7D0}">
      <dsp:nvSpPr>
        <dsp:cNvPr id="0" name=""/>
        <dsp:cNvSpPr/>
      </dsp:nvSpPr>
      <dsp:spPr>
        <a:xfrm>
          <a:off x="3688425" y="950681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12F2A-34F7-4543-8C3A-6FF4E8D49877}">
      <dsp:nvSpPr>
        <dsp:cNvPr id="0" name=""/>
        <dsp:cNvSpPr/>
      </dsp:nvSpPr>
      <dsp:spPr>
        <a:xfrm>
          <a:off x="3688425" y="2133561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600" kern="1200" dirty="0"/>
            <a:t>Baseado em </a:t>
          </a:r>
          <a:r>
            <a:rPr lang="pt-PT" sz="1600" i="1" kern="1200" dirty="0" err="1"/>
            <a:t>swarm</a:t>
          </a:r>
          <a:r>
            <a:rPr lang="pt-PT" sz="1600" i="1" kern="1200" dirty="0"/>
            <a:t> </a:t>
          </a:r>
          <a:r>
            <a:rPr lang="pt-PT" sz="1600" i="1" kern="1200" dirty="0" err="1"/>
            <a:t>intelligence</a:t>
          </a:r>
          <a:endParaRPr lang="en-US" sz="1600" kern="1200" dirty="0"/>
        </a:p>
      </dsp:txBody>
      <dsp:txXfrm>
        <a:off x="3688425" y="2133561"/>
        <a:ext cx="3138750" cy="470812"/>
      </dsp:txXfrm>
    </dsp:sp>
    <dsp:sp modelId="{07CC6BEA-4998-490A-B388-4BEF771D568B}">
      <dsp:nvSpPr>
        <dsp:cNvPr id="0" name=""/>
        <dsp:cNvSpPr/>
      </dsp:nvSpPr>
      <dsp:spPr>
        <a:xfrm>
          <a:off x="3688425" y="2790179"/>
          <a:ext cx="3138750" cy="267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26C6E-CB64-4462-9C06-EFBB46A657D2}">
      <dsp:nvSpPr>
        <dsp:cNvPr id="0" name=""/>
        <dsp:cNvSpPr/>
      </dsp:nvSpPr>
      <dsp:spPr>
        <a:xfrm>
          <a:off x="7376851" y="94039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75EC0-1F21-4307-9683-FDF4BBA1BB8E}">
      <dsp:nvSpPr>
        <dsp:cNvPr id="0" name=""/>
        <dsp:cNvSpPr/>
      </dsp:nvSpPr>
      <dsp:spPr>
        <a:xfrm>
          <a:off x="7376850" y="212327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600" kern="1200" dirty="0"/>
            <a:t>Comportamentos configuráveis</a:t>
          </a:r>
        </a:p>
      </dsp:txBody>
      <dsp:txXfrm>
        <a:off x="7376850" y="2123279"/>
        <a:ext cx="3138750" cy="470812"/>
      </dsp:txXfrm>
    </dsp:sp>
    <dsp:sp modelId="{07C5B7B4-2953-43A5-82F5-11450479FA6E}">
      <dsp:nvSpPr>
        <dsp:cNvPr id="0" name=""/>
        <dsp:cNvSpPr/>
      </dsp:nvSpPr>
      <dsp:spPr>
        <a:xfrm>
          <a:off x="7376456" y="2891229"/>
          <a:ext cx="3138750" cy="267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1DE55-3189-461A-B125-91D9822B43A2}" type="datetimeFigureOut">
              <a:rPr lang="pt-PT" smtClean="0"/>
              <a:t>27/03/2025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ACF4E-AC24-455D-9494-5E53861F6AA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634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Nome, Aluno do Mestrado X e vim apresentar o meu projeto de dissertação Y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6545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504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projeto introduziu com sucesso um algoritmo de PCG de terrenos com base em comportamentos de formigas (ISTO RESPONDE À QUESTÃO DE INVESTIGAÇÃO)</a:t>
            </a:r>
          </a:p>
          <a:p>
            <a:r>
              <a:rPr lang="pt-PT" dirty="0"/>
              <a:t>Mostrando adaptabilidade a vários tipos de terreno (podendo desta maneira demonstrar a sua usabilidade como espécie de </a:t>
            </a:r>
            <a:r>
              <a:rPr lang="pt-PT" dirty="0" err="1"/>
              <a:t>Erosion</a:t>
            </a:r>
            <a:r>
              <a:rPr lang="pt-PT" dirty="0"/>
              <a:t> </a:t>
            </a:r>
            <a:r>
              <a:rPr lang="pt-PT" dirty="0" err="1"/>
              <a:t>Simulation</a:t>
            </a:r>
            <a:r>
              <a:rPr lang="pt-PT" dirty="0"/>
              <a:t>)</a:t>
            </a:r>
          </a:p>
          <a:p>
            <a:r>
              <a:rPr lang="pt-PT" dirty="0"/>
              <a:t>E por fim, abre caminho a outros algoritmos de PCG de terrenos com base em comportamento animal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005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Distribuição do terreno: Percentagens não fixas -&gt; Maior controlo sobre resultados das ações das formigas</a:t>
            </a:r>
          </a:p>
          <a:p>
            <a:r>
              <a:rPr lang="pt-PT" dirty="0"/>
              <a:t>	               Alargamento da área afetada -&gt; Pode levar a maior modificação do terreno, mesmo com números menores de formigas</a:t>
            </a:r>
          </a:p>
          <a:p>
            <a:r>
              <a:rPr lang="pt-PT" dirty="0"/>
              <a:t>Paralelização -&gt; Algoritmo ficará capaz de suportar maiores números de formigas e dimensões do terreno</a:t>
            </a:r>
          </a:p>
          <a:p>
            <a:r>
              <a:rPr lang="pt-PT" dirty="0"/>
              <a:t>Avaliação objetiva -&gt; Implementação de métricas que consigam avaliar fiabilidade do terreno de forma menos subjetiva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25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36AB4-8623-8FCB-4F3B-AA8A922F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7F00AB84-C035-7429-A42D-D54E948F9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FC431D57-384A-DB62-E899-7FEFDA45C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Texturas, modelos tridimensionais, animações e claro, o foco deste trabalho, terrenos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A769EAD-A401-E026-3F6F-2D389CBCC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146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Perlin</a:t>
            </a:r>
            <a:r>
              <a:rPr lang="pt-PT" dirty="0"/>
              <a:t> Noise -&gt; Terrenos homogéneos, com características suavizadas através de função de ruído</a:t>
            </a:r>
          </a:p>
          <a:p>
            <a:r>
              <a:rPr lang="pt-PT" dirty="0"/>
              <a:t>Diamond </a:t>
            </a:r>
            <a:r>
              <a:rPr lang="pt-PT" dirty="0" err="1"/>
              <a:t>Square</a:t>
            </a:r>
            <a:r>
              <a:rPr lang="pt-PT" dirty="0"/>
              <a:t> -&gt; Terrenos mais acidentados e variados através da subdivisão do espaço em segmentos cada vez mais pequenos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DLA -&gt; Método mais recente neste contexto; cria montanhas a partir do seu cume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218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B231C-F9E6-6A30-0B63-A611CC672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E5A1F16C-08F9-A9E3-94B0-08F5ACF81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DCADF4E2-A748-7FCE-BE57-ABE68ADE0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Perlin</a:t>
            </a:r>
            <a:r>
              <a:rPr lang="pt-PT" dirty="0"/>
              <a:t> Noise -&gt; Terrenos homogéneos, com características suavizadas através de função de ruído</a:t>
            </a:r>
          </a:p>
          <a:p>
            <a:r>
              <a:rPr lang="pt-PT" dirty="0"/>
              <a:t>Diamond </a:t>
            </a:r>
            <a:r>
              <a:rPr lang="pt-PT" dirty="0" err="1"/>
              <a:t>Square</a:t>
            </a:r>
            <a:r>
              <a:rPr lang="pt-PT" dirty="0"/>
              <a:t> -&gt; Terrenos mais acidentados e variados através da subdivisão do espaço em segmentos cada vez mais pequenos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DLA -&gt; Método mais recente neste contexto; cria montanhas a partir do seu cume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C77F0E7-2E68-11E5-4E7B-0A6A1CD28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7472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Outro tópico importante para este trabalho é o de…</a:t>
            </a:r>
          </a:p>
          <a:p>
            <a:r>
              <a:rPr lang="pt-PT" dirty="0"/>
              <a:t>Técnicas de otimização que procuram uma possível solução para problemas computacionalmente complexos</a:t>
            </a:r>
          </a:p>
          <a:p>
            <a:r>
              <a:rPr lang="pt-PT" dirty="0"/>
              <a:t>Foi usado como base inicial deste trabalho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879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Fusão de ideias -&gt; PCG + algoritmos inspirados em comportamentos biológicos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83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Fase inicial do projeto consistiu na adaptação do ACO para fins de PCG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Criou estruturas interessantes semelhantes a castelos, o que por si só poderá ser alvo futuro de investigação, mas visto ser uma solução baseada em grafo e não em “</a:t>
            </a:r>
            <a:r>
              <a:rPr lang="pt-PT" noProof="0" dirty="0" err="1"/>
              <a:t>swarms</a:t>
            </a:r>
            <a:r>
              <a:rPr lang="pt-PT" noProof="0" dirty="0"/>
              <a:t>” teve de se optar pela criação de outra solução…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15-20s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7282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t-PT" sz="12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220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DE13C-A16D-BA4E-C43D-E3C9A858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F09AB1B0-E4A7-148D-9031-5C5BCEF71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5D39BC40-C7EE-C30B-CA19-F94FA8341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sz="1200" dirty="0"/>
              <a:t>Algoritmo original baseado no comportamento de formigas</a:t>
            </a:r>
          </a:p>
          <a:p>
            <a:pPr marL="0" indent="0">
              <a:buNone/>
            </a:pPr>
            <a:r>
              <a:rPr lang="pt-PT" sz="1200" dirty="0"/>
              <a:t>Possui grande número de parâmetros</a:t>
            </a:r>
          </a:p>
          <a:p>
            <a:pPr marL="0" indent="0">
              <a:buNone/>
            </a:pPr>
            <a:r>
              <a:rPr lang="pt-PT" sz="1200" dirty="0"/>
              <a:t>Inicialização -&gt; PRNG, </a:t>
            </a:r>
            <a:r>
              <a:rPr lang="pt-PT" sz="1200" dirty="0" err="1"/>
              <a:t>Heightmap</a:t>
            </a:r>
            <a:r>
              <a:rPr lang="pt-PT" sz="1200" dirty="0"/>
              <a:t>, matriz feromonas, formigas, comida</a:t>
            </a:r>
          </a:p>
          <a:p>
            <a:pPr marL="0" indent="0">
              <a:buNone/>
            </a:pPr>
            <a:r>
              <a:rPr lang="pt-PT" sz="1200" dirty="0"/>
              <a:t>Escavação -&gt; Usa percentagens fixas</a:t>
            </a:r>
          </a:p>
          <a:p>
            <a:pPr marL="0" indent="0">
              <a:buNone/>
            </a:pPr>
            <a:r>
              <a:rPr lang="pt-PT" sz="1200" dirty="0"/>
              <a:t>Atualização Feromonas -&gt; Evaporação e Difusão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25717D5-FF5D-B769-A406-AD1EA8B74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ACF4E-AC24-455D-9494-5E53861F6AAC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808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74A1C-1C1E-D942-FF3D-BD89595BB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CEFB9F-7CD4-D8DE-2B36-D84E932CA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2B17967-DAA3-A77A-B5AB-EE790092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14CFF-30DD-4A6B-848F-4B807E183632}" type="datetime1">
              <a:rPr lang="pt-PT" smtClean="0"/>
              <a:t>27/03/2025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66EF48B-035E-91BC-F219-15AF71A5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1FB79AC-94ED-42AA-D3CA-BB24C3D7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40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68CAD-B794-BE22-C515-B1B3AE70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763F315-9CEF-C29E-1435-9690892AD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73B981-64B5-DD8B-F020-132F4CE0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E50C4-E7D3-415C-9905-FC08F8CC7359}" type="datetime1">
              <a:rPr lang="pt-PT" smtClean="0"/>
              <a:t>27/03/2025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EE2386-70C0-6C60-F9DA-6AFC644B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78ED696-B43C-CE83-7AE8-D33420CF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112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2D21F3-F784-EE7D-C8DA-BBB0D2E503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5031AF0-7606-F5C3-6D27-7DA9E9695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500C93B-C864-2AE7-1AD9-3E228977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A6C4-D503-4CFA-A5B2-DD993C5E7C79}" type="datetime1">
              <a:rPr lang="pt-PT" smtClean="0"/>
              <a:t>27/03/2025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399EFC5-FB2F-5A14-086F-117C4EE5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5DF7CA2-9983-4CA5-7B31-D39B948C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860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C1514-4FA8-8EE3-B46D-C65F3544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71141B3-47D7-6294-ABB2-900CC1F11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CC68174-7DD7-391C-F819-6F84D9D8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9AA80-9F16-46AE-854D-CDC158C98573}" type="datetime1">
              <a:rPr lang="pt-PT" smtClean="0"/>
              <a:t>27/03/2025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48053CD-4F7C-E144-4171-8BC9E9C9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62B318-DFC9-54B8-CACD-6FB16117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51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97ECF-8DEA-528B-F70A-775EC10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5283452-D04C-3E7E-F4BB-7D0A7A250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B60171-8DD4-2FE4-80E6-81EB6B4C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6AD7-5055-4A5F-904D-60BED8AF9AA3}" type="datetime1">
              <a:rPr lang="pt-PT" smtClean="0"/>
              <a:t>27/03/2025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2F6A7C6-AEC1-4A58-A4D5-189DE52E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A8CAE00-542E-F01E-D8EA-F53108E8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16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410B5-EF10-25D0-08BF-115249F1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38E99EC-E74F-F411-A689-5BD4A642A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B88559D-7528-FFCA-CF64-715E73B42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963ABAB-FF7E-9639-DDDB-8F2C14D1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09F2-6CF4-4A9B-9564-FC9C72E72025}" type="datetime1">
              <a:rPr lang="pt-PT" smtClean="0"/>
              <a:t>27/03/2025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3ED27B4-8C19-DD61-3B5D-326AB34E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3E79231-0689-E452-981F-33269980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910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6593E-D600-F722-8330-C80B26B2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6AAAA0E-3365-F5F7-8E9A-D088111A8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6A4A7EE-2192-E73E-6E5F-9EBC112D6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B6FB2A4-D786-41AB-4059-DBAC6FD58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9FBAC25-C15E-5B77-C9E8-7FEE2251D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C0F7AF7C-1D67-6C68-8508-DCC18859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284B4-EC89-44B9-AA96-79D0BBBBC4BD}" type="datetime1">
              <a:rPr lang="pt-PT" smtClean="0"/>
              <a:t>27/03/2025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544D8A0-BF00-9A29-225C-FF92E8C6F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2BF0DC8-3AF6-5CB0-0151-144E0837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716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D10C7-9B1F-E54B-1E65-BC3CB8BC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3C43D6F-EF80-07A7-1608-229FF965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5E2F-7EE1-4132-86C6-887DB50DA7C8}" type="datetime1">
              <a:rPr lang="pt-PT" smtClean="0"/>
              <a:t>27/03/2025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77F0A69-C0B9-4926-09EA-26F1C99DF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F3724AF-2FAC-3FD2-F9D9-943319FB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183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B85151F-8108-279D-99F0-00C68C6A9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9E9-703B-423E-9448-57B2343D2EF1}" type="datetime1">
              <a:rPr lang="pt-PT" smtClean="0"/>
              <a:t>27/03/2025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908A1DD-6019-DE20-F8EE-AEE74A01F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0F8A05-2E10-6FD4-220F-ABE8C6AA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1330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D1A2AC-EA78-097C-F5BA-6FB4DCBDF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A8F51E7-56D8-CD3B-0851-3041008F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C7FB32C-893B-307E-8ADE-77C2B74AA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E8FA546-9572-C6ED-CE8F-80E6E2F4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0E01-7686-41F6-B143-2CB5F8565D95}" type="datetime1">
              <a:rPr lang="pt-PT" smtClean="0"/>
              <a:t>27/03/2025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C56946E-177C-15CF-D4F1-40D8AEE0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573AE67-778E-B036-5ACF-070F620C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728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13C2B-B315-88E0-20AF-A15B3AFF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148CE9F-CCFC-2BDB-36A8-CED2F4C62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A1D8793-79B7-C40E-A728-8595DD82E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1DA65A2-2FDD-0313-DAC6-675C77F8F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6F9-C4D9-4009-BA48-3FC58C181715}" type="datetime1">
              <a:rPr lang="pt-PT" smtClean="0"/>
              <a:t>27/03/2025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09DBC24-42ED-B32B-6E36-E03B498C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07463A0-CE9C-AA21-56D5-FFF287AF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279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C3EE9421-E45B-52FB-31D2-B1E9FBA8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AD04294-29EB-3B1B-2E18-2F852814F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45DC7C-24A3-958E-3A60-F96290FA7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06A757-D32C-4153-B363-BAD7481976A1}" type="datetime1">
              <a:rPr lang="pt-PT" smtClean="0"/>
              <a:t>27/03/2025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4B35A25-E4B1-E98B-84EE-8133B5475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01071B4-40B8-6599-E77C-808C8780C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B55FC2-DDB3-462F-AAB7-9F4A8A78D75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579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4C3FF-8671-F215-10EE-17EF92F6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m formiga, inseto, chão, praga&#10;&#10;Os conteúdos gerados por IA poderão estar incorretos.">
            <a:extLst>
              <a:ext uri="{FF2B5EF4-FFF2-40B4-BE49-F238E27FC236}">
                <a16:creationId xmlns:a16="http://schemas.microsoft.com/office/drawing/2014/main" id="{3E58C122-A448-E140-6118-845B2E31B0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" r="31851" b="-1"/>
          <a:stretch/>
        </p:blipFill>
        <p:spPr>
          <a:xfrm flipH="1"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47" name="Freeform: Shape 46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48" name="Freeform: Shape 47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EE304B59-6BC4-B6B1-D7AF-8EBB20C55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99" y="1676604"/>
            <a:ext cx="5116391" cy="143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/>
              <a:t>Artificial Landscape Generation through</a:t>
            </a:r>
            <a:br>
              <a:rPr lang="en-US" sz="3200" b="1" dirty="0"/>
            </a:br>
            <a:r>
              <a:rPr lang="en-US" sz="3200" b="1" dirty="0"/>
              <a:t>Ant Colony </a:t>
            </a:r>
            <a:r>
              <a:rPr lang="en-US" sz="3200" b="1" dirty="0" err="1"/>
              <a:t>Behaviour</a:t>
            </a:r>
            <a:endParaRPr lang="en-US" sz="3200" b="1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D0B47EE-40D6-F685-BEF5-0888748BC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829" y="4751865"/>
            <a:ext cx="5193665" cy="1391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1500" b="1" noProof="0" dirty="0"/>
              <a:t>Orientadores</a:t>
            </a:r>
          </a:p>
          <a:p>
            <a:r>
              <a:rPr lang="pt-PT" sz="1500" noProof="0" dirty="0"/>
              <a:t>        Prof. Dr. Nuno Maria Carvalho Pereira Fernandes Fachada</a:t>
            </a:r>
          </a:p>
          <a:p>
            <a:r>
              <a:rPr lang="pt-PT" sz="1500" noProof="0" dirty="0"/>
              <a:t>        Prof. Dr. João Pedro Leal Abalada De Matos Carvalho</a:t>
            </a:r>
          </a:p>
          <a:p>
            <a:r>
              <a:rPr lang="pt-PT" sz="1500" noProof="0" dirty="0"/>
              <a:t>        Prof. Diogo Nuno Dias Mesquita Gomes de Andrade</a:t>
            </a:r>
            <a:endParaRPr lang="en-US" sz="15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50C53B8-B767-EDEA-360C-0288676B47D2}"/>
              </a:ext>
            </a:extLst>
          </p:cNvPr>
          <p:cNvSpPr txBox="1"/>
          <p:nvPr/>
        </p:nvSpPr>
        <p:spPr>
          <a:xfrm>
            <a:off x="488888" y="3132196"/>
            <a:ext cx="50906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00" b="1" noProof="0" dirty="0"/>
              <a:t>Mestrado em Engenharia Informática e Sistemas de Informação</a:t>
            </a:r>
          </a:p>
          <a:p>
            <a:pPr algn="ctr"/>
            <a:r>
              <a:rPr lang="pt-PT" sz="1400" b="1" noProof="0" dirty="0"/>
              <a:t>27/03/2025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2A3D5A2-4E35-1F74-6254-904BD68BB89F}"/>
              </a:ext>
            </a:extLst>
          </p:cNvPr>
          <p:cNvSpPr txBox="1"/>
          <p:nvPr/>
        </p:nvSpPr>
        <p:spPr>
          <a:xfrm>
            <a:off x="433428" y="3951553"/>
            <a:ext cx="521834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PT" sz="1500" b="1" noProof="0" dirty="0"/>
              <a:t>Discente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PT" sz="1500" noProof="0" dirty="0"/>
              <a:t>        Flávio Josefo Rodrigues Teixeira de Barros Santos</a:t>
            </a:r>
          </a:p>
          <a:p>
            <a:pPr algn="ctr"/>
            <a:endParaRPr lang="pt-PT" dirty="0"/>
          </a:p>
        </p:txBody>
      </p:sp>
      <p:pic>
        <p:nvPicPr>
          <p:cNvPr id="13" name="Imagem 1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3AF20896-6934-41EB-9CCE-FFEC9A70F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01" y="694194"/>
            <a:ext cx="3997111" cy="74756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5669E4A-F7B9-B4C1-6B6E-D0B40BB300A5}"/>
              </a:ext>
            </a:extLst>
          </p:cNvPr>
          <p:cNvSpPr/>
          <p:nvPr/>
        </p:nvSpPr>
        <p:spPr>
          <a:xfrm>
            <a:off x="704194" y="3775668"/>
            <a:ext cx="4680000" cy="36000"/>
          </a:xfrm>
          <a:prstGeom prst="rect">
            <a:avLst/>
          </a:prstGeom>
          <a:gradFill flip="none" rotWithShape="1">
            <a:gsLst>
              <a:gs pos="25000">
                <a:srgbClr val="FFBD47"/>
              </a:gs>
              <a:gs pos="0">
                <a:schemeClr val="bg1"/>
              </a:gs>
              <a:gs pos="75000">
                <a:srgbClr val="FFBD47"/>
              </a:gs>
              <a:gs pos="50000">
                <a:srgbClr val="FFBD47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7304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33D332-DC7D-A54E-BDA1-F0331C95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8000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Metodologia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6E13B1F-1022-FD7D-9B83-1D371699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55FC2-DDB3-462F-AAB7-9F4A8A78D7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3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578CD8-D245-F89F-4A4F-BEC9EE73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pt-PT" sz="3200" b="1"/>
              <a:t>Solução com ACO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342AD2F-21C1-C0D0-1B22-BF830FF3F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pt-PT" sz="1800"/>
              <a:t>Usava ACO para fins de PCG</a:t>
            </a:r>
          </a:p>
          <a:p>
            <a:pPr marL="0" indent="0">
              <a:buNone/>
            </a:pPr>
            <a:endParaRPr lang="pt-PT" sz="1800"/>
          </a:p>
          <a:p>
            <a:r>
              <a:rPr lang="pt-PT" sz="1800"/>
              <a:t>Criou estruturas semelhantes a castelos</a:t>
            </a:r>
            <a:endParaRPr lang="pt-PT" sz="1800" i="1"/>
          </a:p>
        </p:txBody>
      </p:sp>
      <p:pic>
        <p:nvPicPr>
          <p:cNvPr id="7" name="Imagem 6" descr="Uma imagem com captura de ecrã, Modelagem 3D, Software de multimédia, Jogo de pc&#10;&#10;Os conteúdos gerados por IA poderão estar incorretos.">
            <a:extLst>
              <a:ext uri="{FF2B5EF4-FFF2-40B4-BE49-F238E27FC236}">
                <a16:creationId xmlns:a16="http://schemas.microsoft.com/office/drawing/2014/main" id="{D8AD6153-4A66-7B2D-A207-D0E1678D0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3" t="4995" r="10337" b="4995"/>
          <a:stretch/>
        </p:blipFill>
        <p:spPr>
          <a:xfrm>
            <a:off x="557783" y="2901505"/>
            <a:ext cx="5481509" cy="3139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 descr="Uma imagem com captura de ecrã, Modelagem 3D, Composição digital, Software gráfico&#10;&#10;Os conteúdos gerados por IA poderão estar incorretos.">
            <a:extLst>
              <a:ext uri="{FF2B5EF4-FFF2-40B4-BE49-F238E27FC236}">
                <a16:creationId xmlns:a16="http://schemas.microsoft.com/office/drawing/2014/main" id="{7D7B712D-752D-42B7-C47D-72A69CD8E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5527" r="17107" b="3463"/>
          <a:stretch/>
        </p:blipFill>
        <p:spPr>
          <a:xfrm>
            <a:off x="6198781" y="2888877"/>
            <a:ext cx="5523082" cy="31649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2398384-A584-F760-3BC0-25323221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55FC2-DDB3-462F-AAB7-9F4A8A78D756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E45C55-8EC3-62ED-DBB3-3C649CC1970B}"/>
              </a:ext>
            </a:extLst>
          </p:cNvPr>
          <p:cNvSpPr txBox="1"/>
          <p:nvPr/>
        </p:nvSpPr>
        <p:spPr>
          <a:xfrm>
            <a:off x="618424" y="6132678"/>
            <a:ext cx="1961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Figs. 1 &amp; 2</a:t>
            </a:r>
            <a:r>
              <a:rPr lang="pt-PT" sz="1200" dirty="0"/>
              <a:t> - </a:t>
            </a:r>
            <a:r>
              <a:rPr lang="pt-PT" sz="1200" i="1" dirty="0"/>
              <a:t>Castelos </a:t>
            </a:r>
            <a:r>
              <a:rPr lang="pt-PT" sz="1200" dirty="0"/>
              <a:t>ACO.</a:t>
            </a:r>
            <a:endParaRPr lang="pt-PT" sz="1200" i="1" dirty="0"/>
          </a:p>
        </p:txBody>
      </p:sp>
    </p:spTree>
    <p:extLst>
      <p:ext uri="{BB962C8B-B14F-4D97-AF65-F5344CB8AC3E}">
        <p14:creationId xmlns:p14="http://schemas.microsoft.com/office/powerpoint/2010/main" val="3198081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88437EC-0010-F4BF-63EF-6EBD01C1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12</a:t>
            </a:fld>
            <a:endParaRPr lang="pt-PT"/>
          </a:p>
        </p:txBody>
      </p:sp>
      <p:sp>
        <p:nvSpPr>
          <p:cNvPr id="59" name="Título 1">
            <a:extLst>
              <a:ext uri="{FF2B5EF4-FFF2-40B4-BE49-F238E27FC236}">
                <a16:creationId xmlns:a16="http://schemas.microsoft.com/office/drawing/2014/main" id="{A2FEBC89-EA2A-5534-A214-F59C6970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72" y="34819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noProof="0" dirty="0"/>
              <a:t>Landscaper Ants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85473917-2B8A-94B1-55D6-F73199C8D060}"/>
              </a:ext>
            </a:extLst>
          </p:cNvPr>
          <p:cNvSpPr/>
          <p:nvPr/>
        </p:nvSpPr>
        <p:spPr>
          <a:xfrm>
            <a:off x="358643" y="803274"/>
            <a:ext cx="46800" cy="36000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6F196B90-9784-F9F0-0299-171ACD7EA29D}"/>
              </a:ext>
            </a:extLst>
          </p:cNvPr>
          <p:cNvSpPr/>
          <p:nvPr/>
        </p:nvSpPr>
        <p:spPr>
          <a:xfrm>
            <a:off x="639965" y="1282634"/>
            <a:ext cx="3600000" cy="18000"/>
          </a:xfrm>
          <a:prstGeom prst="rect">
            <a:avLst/>
          </a:prstGeom>
          <a:solidFill>
            <a:srgbClr val="FFFFFF"/>
          </a:solidFill>
          <a:ln>
            <a:solidFill>
              <a:srgbClr val="D5D5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3" name="Marcador de Posição de Conteúdo 2">
            <a:extLst>
              <a:ext uri="{FF2B5EF4-FFF2-40B4-BE49-F238E27FC236}">
                <a16:creationId xmlns:a16="http://schemas.microsoft.com/office/drawing/2014/main" id="{69D5F8DA-D0E1-9D05-F9A4-B49129898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24091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44607141-AC47-664C-FD1D-04639D1C6FAE}"/>
              </a:ext>
            </a:extLst>
          </p:cNvPr>
          <p:cNvSpPr/>
          <p:nvPr/>
        </p:nvSpPr>
        <p:spPr>
          <a:xfrm>
            <a:off x="690535" y="5041496"/>
            <a:ext cx="10178473" cy="468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25000">
                <a:srgbClr val="FFBD47"/>
              </a:gs>
              <a:gs pos="75000">
                <a:srgbClr val="FFBD47"/>
              </a:gs>
              <a:gs pos="50000">
                <a:srgbClr val="FFBD4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510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6A07-73B6-E564-18AF-6DAACE0D2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0D593-93A3-CB84-1E8B-3D8D6EC6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13</a:t>
            </a:fld>
            <a:endParaRPr lang="pt-PT"/>
          </a:p>
        </p:txBody>
      </p:sp>
      <p:sp>
        <p:nvSpPr>
          <p:cNvPr id="59" name="Título 1">
            <a:extLst>
              <a:ext uri="{FF2B5EF4-FFF2-40B4-BE49-F238E27FC236}">
                <a16:creationId xmlns:a16="http://schemas.microsoft.com/office/drawing/2014/main" id="{1CEC0B44-BEBC-AF69-A4F3-9C57CD1E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72" y="34819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noProof="0" dirty="0"/>
              <a:t>Landscaper Ants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2C8ACB1B-8863-E8E7-4A81-E570CBDA8C60}"/>
              </a:ext>
            </a:extLst>
          </p:cNvPr>
          <p:cNvSpPr/>
          <p:nvPr/>
        </p:nvSpPr>
        <p:spPr>
          <a:xfrm>
            <a:off x="358643" y="803274"/>
            <a:ext cx="46800" cy="36000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CAB6028E-A08B-CA33-571E-00402D804E9F}"/>
              </a:ext>
            </a:extLst>
          </p:cNvPr>
          <p:cNvGrpSpPr/>
          <p:nvPr/>
        </p:nvGrpSpPr>
        <p:grpSpPr>
          <a:xfrm>
            <a:off x="342899" y="632613"/>
            <a:ext cx="11506201" cy="5860881"/>
            <a:chOff x="342899" y="826573"/>
            <a:chExt cx="11506201" cy="5860881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FA4F667D-8FC4-A08E-5DE6-2C004DD8B5EF}"/>
                </a:ext>
              </a:extLst>
            </p:cNvPr>
            <p:cNvGrpSpPr/>
            <p:nvPr/>
          </p:nvGrpSpPr>
          <p:grpSpPr>
            <a:xfrm>
              <a:off x="342899" y="826573"/>
              <a:ext cx="11506201" cy="5860881"/>
              <a:chOff x="342899" y="826573"/>
              <a:chExt cx="11506201" cy="5860881"/>
            </a:xfrm>
          </p:grpSpPr>
          <p:grpSp>
            <p:nvGrpSpPr>
              <p:cNvPr id="58" name="Agrupar 57">
                <a:extLst>
                  <a:ext uri="{FF2B5EF4-FFF2-40B4-BE49-F238E27FC236}">
                    <a16:creationId xmlns:a16="http://schemas.microsoft.com/office/drawing/2014/main" id="{FBFA960B-7BB5-8328-7771-F9FF1ED073DD}"/>
                  </a:ext>
                </a:extLst>
              </p:cNvPr>
              <p:cNvGrpSpPr/>
              <p:nvPr/>
            </p:nvGrpSpPr>
            <p:grpSpPr>
              <a:xfrm>
                <a:off x="342899" y="826573"/>
                <a:ext cx="11506201" cy="4762613"/>
                <a:chOff x="342899" y="887450"/>
                <a:chExt cx="11506201" cy="4762613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E8DFD319-7545-7FAE-A955-AC57596956EE}"/>
                    </a:ext>
                  </a:extLst>
                </p:cNvPr>
                <p:cNvSpPr/>
                <p:nvPr/>
              </p:nvSpPr>
              <p:spPr>
                <a:xfrm>
                  <a:off x="5235863" y="887450"/>
                  <a:ext cx="1720274" cy="719786"/>
                </a:xfrm>
                <a:prstGeom prst="roundRect">
                  <a:avLst>
                    <a:gd name="adj" fmla="val 46667"/>
                  </a:avLst>
                </a:prstGeom>
                <a:noFill/>
                <a:ln w="38100">
                  <a:solidFill>
                    <a:srgbClr val="FFBD4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</a:rPr>
                    <a:t>Inicialização</a:t>
                  </a:r>
                </a:p>
              </p:txBody>
            </p:sp>
            <p:sp>
              <p:nvSpPr>
                <p:cNvPr id="9" name="Fluxograma: Decisão 8">
                  <a:extLst>
                    <a:ext uri="{FF2B5EF4-FFF2-40B4-BE49-F238E27FC236}">
                      <a16:creationId xmlns:a16="http://schemas.microsoft.com/office/drawing/2014/main" id="{F47D8B6C-8CCE-07FA-40F1-BC2D7A9A4009}"/>
                    </a:ext>
                  </a:extLst>
                </p:cNvPr>
                <p:cNvSpPr/>
                <p:nvPr/>
              </p:nvSpPr>
              <p:spPr>
                <a:xfrm>
                  <a:off x="5297054" y="1936108"/>
                  <a:ext cx="1597891" cy="1459346"/>
                </a:xfrm>
                <a:prstGeom prst="flowChartDecision">
                  <a:avLst/>
                </a:prstGeom>
                <a:noFill/>
                <a:ln w="38100">
                  <a:solidFill>
                    <a:srgbClr val="FFBD4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1300" dirty="0">
                      <a:solidFill>
                        <a:schemeClr val="tx1"/>
                      </a:solidFill>
                    </a:rPr>
                    <a:t>Formiga possui comida</a:t>
                  </a:r>
                </a:p>
              </p:txBody>
            </p:sp>
            <p:cxnSp>
              <p:nvCxnSpPr>
                <p:cNvPr id="11" name="Conexão reta unidirecional 10">
                  <a:extLst>
                    <a:ext uri="{FF2B5EF4-FFF2-40B4-BE49-F238E27FC236}">
                      <a16:creationId xmlns:a16="http://schemas.microsoft.com/office/drawing/2014/main" id="{66A442EE-9907-D6EE-8EE9-775CE996865F}"/>
                    </a:ext>
                  </a:extLst>
                </p:cNvPr>
                <p:cNvCxnSpPr>
                  <a:stCxn id="7" idx="2"/>
                  <a:endCxn id="9" idx="0"/>
                </p:cNvCxnSpPr>
                <p:nvPr/>
              </p:nvCxnSpPr>
              <p:spPr>
                <a:xfrm>
                  <a:off x="6096000" y="1607236"/>
                  <a:ext cx="0" cy="328872"/>
                </a:xfrm>
                <a:prstGeom prst="straightConnector1">
                  <a:avLst/>
                </a:prstGeom>
                <a:ln w="38100">
                  <a:solidFill>
                    <a:srgbClr val="FFBD47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luxograma: Decisão 13">
                  <a:extLst>
                    <a:ext uri="{FF2B5EF4-FFF2-40B4-BE49-F238E27FC236}">
                      <a16:creationId xmlns:a16="http://schemas.microsoft.com/office/drawing/2014/main" id="{45A134A7-83D5-BD08-7D59-C1692A9FF9C7}"/>
                    </a:ext>
                  </a:extLst>
                </p:cNvPr>
                <p:cNvSpPr/>
                <p:nvPr/>
              </p:nvSpPr>
              <p:spPr>
                <a:xfrm>
                  <a:off x="7712940" y="1936108"/>
                  <a:ext cx="1597891" cy="1459346"/>
                </a:xfrm>
                <a:prstGeom prst="flowChartDecision">
                  <a:avLst/>
                </a:prstGeom>
                <a:noFill/>
                <a:ln w="38100">
                  <a:solidFill>
                    <a:srgbClr val="FFBD4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900" dirty="0">
                      <a:solidFill>
                        <a:schemeClr val="tx1"/>
                      </a:solidFill>
                    </a:rPr>
                    <a:t>Formiga está no formigueiro</a:t>
                  </a:r>
                </a:p>
              </p:txBody>
            </p:sp>
            <p:cxnSp>
              <p:nvCxnSpPr>
                <p:cNvPr id="16" name="Conexão reta unidirecional 15">
                  <a:extLst>
                    <a:ext uri="{FF2B5EF4-FFF2-40B4-BE49-F238E27FC236}">
                      <a16:creationId xmlns:a16="http://schemas.microsoft.com/office/drawing/2014/main" id="{51D9187D-2D1A-7D71-CBB6-EE968E3DCBB6}"/>
                    </a:ext>
                  </a:extLst>
                </p:cNvPr>
                <p:cNvCxnSpPr>
                  <a:cxnSpLocks/>
                  <a:stCxn id="9" idx="3"/>
                  <a:endCxn id="14" idx="1"/>
                </p:cNvCxnSpPr>
                <p:nvPr/>
              </p:nvCxnSpPr>
              <p:spPr>
                <a:xfrm>
                  <a:off x="6894945" y="2665781"/>
                  <a:ext cx="817995" cy="0"/>
                </a:xfrm>
                <a:prstGeom prst="straightConnector1">
                  <a:avLst/>
                </a:prstGeom>
                <a:ln w="38100">
                  <a:solidFill>
                    <a:srgbClr val="FFBD47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76B4FCDA-679D-FF4F-05AD-7B7A3F31C97A}"/>
                    </a:ext>
                  </a:extLst>
                </p:cNvPr>
                <p:cNvSpPr txBox="1"/>
                <p:nvPr/>
              </p:nvSpPr>
              <p:spPr>
                <a:xfrm>
                  <a:off x="7022935" y="2317794"/>
                  <a:ext cx="524503" cy="33855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PT" sz="1600" dirty="0"/>
                    <a:t>Sim</a:t>
                  </a:r>
                </a:p>
              </p:txBody>
            </p: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F130FFAF-E7A6-BA41-C7C1-D360A913571A}"/>
                    </a:ext>
                  </a:extLst>
                </p:cNvPr>
                <p:cNvSpPr/>
                <p:nvPr/>
              </p:nvSpPr>
              <p:spPr>
                <a:xfrm>
                  <a:off x="7651748" y="3819246"/>
                  <a:ext cx="1720274" cy="724729"/>
                </a:xfrm>
                <a:prstGeom prst="rect">
                  <a:avLst/>
                </a:prstGeom>
                <a:noFill/>
                <a:ln w="38100">
                  <a:solidFill>
                    <a:srgbClr val="FFBD4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</a:rPr>
                    <a:t>Depositar comida</a:t>
                  </a:r>
                </a:p>
              </p:txBody>
            </p:sp>
            <p:cxnSp>
              <p:nvCxnSpPr>
                <p:cNvPr id="20" name="Conexão reta unidirecional 19">
                  <a:extLst>
                    <a:ext uri="{FF2B5EF4-FFF2-40B4-BE49-F238E27FC236}">
                      <a16:creationId xmlns:a16="http://schemas.microsoft.com/office/drawing/2014/main" id="{AB164366-6C15-89D0-5EA9-3706F831FC22}"/>
                    </a:ext>
                  </a:extLst>
                </p:cNvPr>
                <p:cNvCxnSpPr>
                  <a:stCxn id="14" idx="2"/>
                  <a:endCxn id="18" idx="0"/>
                </p:cNvCxnSpPr>
                <p:nvPr/>
              </p:nvCxnSpPr>
              <p:spPr>
                <a:xfrm flipH="1">
                  <a:off x="8511885" y="3395454"/>
                  <a:ext cx="1" cy="423792"/>
                </a:xfrm>
                <a:prstGeom prst="straightConnector1">
                  <a:avLst/>
                </a:prstGeom>
                <a:ln w="38100">
                  <a:solidFill>
                    <a:srgbClr val="FFBD47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32982813-A0CC-F621-E14B-C833A32F6732}"/>
                    </a:ext>
                  </a:extLst>
                </p:cNvPr>
                <p:cNvSpPr txBox="1"/>
                <p:nvPr/>
              </p:nvSpPr>
              <p:spPr>
                <a:xfrm>
                  <a:off x="8511884" y="3395454"/>
                  <a:ext cx="524504" cy="33855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PT" sz="1600" dirty="0"/>
                    <a:t>Sim</a:t>
                  </a: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E4AC940B-A8DB-412E-F647-DCF819471349}"/>
                    </a:ext>
                  </a:extLst>
                </p:cNvPr>
                <p:cNvSpPr/>
                <p:nvPr/>
              </p:nvSpPr>
              <p:spPr>
                <a:xfrm>
                  <a:off x="10128826" y="2308360"/>
                  <a:ext cx="1720274" cy="72472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BD4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</a:rPr>
                    <a:t>Largar feromonas</a:t>
                  </a:r>
                </a:p>
              </p:txBody>
            </p:sp>
            <p:cxnSp>
              <p:nvCxnSpPr>
                <p:cNvPr id="26" name="Conexão reta unidirecional 25">
                  <a:extLst>
                    <a:ext uri="{FF2B5EF4-FFF2-40B4-BE49-F238E27FC236}">
                      <a16:creationId xmlns:a16="http://schemas.microsoft.com/office/drawing/2014/main" id="{8EC4C0C1-4627-D853-EC40-9142FEF24AFE}"/>
                    </a:ext>
                  </a:extLst>
                </p:cNvPr>
                <p:cNvCxnSpPr>
                  <a:stCxn id="14" idx="3"/>
                  <a:endCxn id="22" idx="1"/>
                </p:cNvCxnSpPr>
                <p:nvPr/>
              </p:nvCxnSpPr>
              <p:spPr>
                <a:xfrm>
                  <a:off x="9310831" y="2665781"/>
                  <a:ext cx="817995" cy="4944"/>
                </a:xfrm>
                <a:prstGeom prst="straightConnector1">
                  <a:avLst/>
                </a:prstGeom>
                <a:ln w="38100">
                  <a:solidFill>
                    <a:srgbClr val="FFBD47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F1B2D102-D597-D9AB-D1C4-774657F5ECDB}"/>
                    </a:ext>
                  </a:extLst>
                </p:cNvPr>
                <p:cNvSpPr txBox="1"/>
                <p:nvPr/>
              </p:nvSpPr>
              <p:spPr>
                <a:xfrm>
                  <a:off x="9413357" y="2317794"/>
                  <a:ext cx="551754" cy="33855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PT" sz="1600" dirty="0"/>
                    <a:t>Não</a:t>
                  </a:r>
                </a:p>
              </p:txBody>
            </p:sp>
            <p:sp>
              <p:nvSpPr>
                <p:cNvPr id="28" name="Fluxograma: Decisão 27">
                  <a:extLst>
                    <a:ext uri="{FF2B5EF4-FFF2-40B4-BE49-F238E27FC236}">
                      <a16:creationId xmlns:a16="http://schemas.microsoft.com/office/drawing/2014/main" id="{19A3B147-953C-D650-388D-5E0FFBF2476D}"/>
                    </a:ext>
                  </a:extLst>
                </p:cNvPr>
                <p:cNvSpPr/>
                <p:nvPr/>
              </p:nvSpPr>
              <p:spPr>
                <a:xfrm>
                  <a:off x="2881168" y="1936108"/>
                  <a:ext cx="1597891" cy="1459346"/>
                </a:xfrm>
                <a:prstGeom prst="flowChartDecision">
                  <a:avLst/>
                </a:prstGeom>
                <a:noFill/>
                <a:ln w="38100">
                  <a:solidFill>
                    <a:srgbClr val="FFBD4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1050" dirty="0">
                      <a:solidFill>
                        <a:schemeClr val="tx1"/>
                      </a:solidFill>
                    </a:rPr>
                    <a:t>Formiga encontrou comida</a:t>
                  </a:r>
                </a:p>
              </p:txBody>
            </p:sp>
            <p:cxnSp>
              <p:nvCxnSpPr>
                <p:cNvPr id="30" name="Conexão reta unidirecional 29">
                  <a:extLst>
                    <a:ext uri="{FF2B5EF4-FFF2-40B4-BE49-F238E27FC236}">
                      <a16:creationId xmlns:a16="http://schemas.microsoft.com/office/drawing/2014/main" id="{C2B47B9D-2702-D217-F75B-8E8996F8B32B}"/>
                    </a:ext>
                  </a:extLst>
                </p:cNvPr>
                <p:cNvCxnSpPr>
                  <a:stCxn id="9" idx="1"/>
                  <a:endCxn id="28" idx="3"/>
                </p:cNvCxnSpPr>
                <p:nvPr/>
              </p:nvCxnSpPr>
              <p:spPr>
                <a:xfrm flipH="1">
                  <a:off x="4479059" y="2665781"/>
                  <a:ext cx="817995" cy="0"/>
                </a:xfrm>
                <a:prstGeom prst="straightConnector1">
                  <a:avLst/>
                </a:prstGeom>
                <a:ln w="38100">
                  <a:solidFill>
                    <a:srgbClr val="FFBD47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A48D42B5-F668-4A20-AFBD-FA1EC326269F}"/>
                    </a:ext>
                  </a:extLst>
                </p:cNvPr>
                <p:cNvSpPr txBox="1"/>
                <p:nvPr/>
              </p:nvSpPr>
              <p:spPr>
                <a:xfrm>
                  <a:off x="4647340" y="2317794"/>
                  <a:ext cx="551754" cy="33855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PT" sz="1600" dirty="0"/>
                    <a:t>Não</a:t>
                  </a:r>
                </a:p>
              </p:txBody>
            </p:sp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1A899B92-1B40-BBB4-43B5-5C0EAC27C930}"/>
                    </a:ext>
                  </a:extLst>
                </p:cNvPr>
                <p:cNvSpPr/>
                <p:nvPr/>
              </p:nvSpPr>
              <p:spPr>
                <a:xfrm>
                  <a:off x="342899" y="2308360"/>
                  <a:ext cx="1720274" cy="72472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BD4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</a:rPr>
                    <a:t>Seguir feromonas</a:t>
                  </a:r>
                </a:p>
              </p:txBody>
            </p:sp>
            <p:cxnSp>
              <p:nvCxnSpPr>
                <p:cNvPr id="35" name="Conexão reta unidirecional 34">
                  <a:extLst>
                    <a:ext uri="{FF2B5EF4-FFF2-40B4-BE49-F238E27FC236}">
                      <a16:creationId xmlns:a16="http://schemas.microsoft.com/office/drawing/2014/main" id="{C694D62C-ED30-776C-1E05-DA27ABFAC992}"/>
                    </a:ext>
                  </a:extLst>
                </p:cNvPr>
                <p:cNvCxnSpPr>
                  <a:stCxn id="28" idx="1"/>
                  <a:endCxn id="33" idx="3"/>
                </p:cNvCxnSpPr>
                <p:nvPr/>
              </p:nvCxnSpPr>
              <p:spPr>
                <a:xfrm flipH="1">
                  <a:off x="2063173" y="2665781"/>
                  <a:ext cx="817995" cy="4944"/>
                </a:xfrm>
                <a:prstGeom prst="straightConnector1">
                  <a:avLst/>
                </a:prstGeom>
                <a:ln w="38100">
                  <a:solidFill>
                    <a:srgbClr val="FFBD47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B24475FA-4616-6B4D-BC0B-1A5687AC30D4}"/>
                    </a:ext>
                  </a:extLst>
                </p:cNvPr>
                <p:cNvSpPr txBox="1"/>
                <p:nvPr/>
              </p:nvSpPr>
              <p:spPr>
                <a:xfrm>
                  <a:off x="2226889" y="2317794"/>
                  <a:ext cx="551754" cy="33855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PT" sz="1600" dirty="0"/>
                    <a:t>Não</a:t>
                  </a:r>
                </a:p>
              </p:txBody>
            </p:sp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861F27EA-8CFB-87DB-047E-F0D369E201BC}"/>
                    </a:ext>
                  </a:extLst>
                </p:cNvPr>
                <p:cNvSpPr/>
                <p:nvPr/>
              </p:nvSpPr>
              <p:spPr>
                <a:xfrm>
                  <a:off x="2819979" y="3819245"/>
                  <a:ext cx="1720274" cy="724729"/>
                </a:xfrm>
                <a:prstGeom prst="rect">
                  <a:avLst/>
                </a:prstGeom>
                <a:noFill/>
                <a:ln w="38100">
                  <a:solidFill>
                    <a:srgbClr val="FFBD4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</a:rPr>
                    <a:t>Coletar comida</a:t>
                  </a:r>
                </a:p>
              </p:txBody>
            </p:sp>
            <p:cxnSp>
              <p:nvCxnSpPr>
                <p:cNvPr id="40" name="Conexão reta unidirecional 39">
                  <a:extLst>
                    <a:ext uri="{FF2B5EF4-FFF2-40B4-BE49-F238E27FC236}">
                      <a16:creationId xmlns:a16="http://schemas.microsoft.com/office/drawing/2014/main" id="{9F8FB72C-8EB3-5F93-C3AB-5C0148247034}"/>
                    </a:ext>
                  </a:extLst>
                </p:cNvPr>
                <p:cNvCxnSpPr>
                  <a:stCxn id="28" idx="2"/>
                  <a:endCxn id="38" idx="0"/>
                </p:cNvCxnSpPr>
                <p:nvPr/>
              </p:nvCxnSpPr>
              <p:spPr>
                <a:xfrm>
                  <a:off x="3680114" y="3395454"/>
                  <a:ext cx="2" cy="423791"/>
                </a:xfrm>
                <a:prstGeom prst="straightConnector1">
                  <a:avLst/>
                </a:prstGeom>
                <a:ln w="38100">
                  <a:solidFill>
                    <a:srgbClr val="FFBD47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4D175DE9-E02D-F3C1-E34C-EBEEA6C138C5}"/>
                    </a:ext>
                  </a:extLst>
                </p:cNvPr>
                <p:cNvSpPr/>
                <p:nvPr/>
              </p:nvSpPr>
              <p:spPr>
                <a:xfrm>
                  <a:off x="5235862" y="4925334"/>
                  <a:ext cx="1720274" cy="724729"/>
                </a:xfrm>
                <a:prstGeom prst="rect">
                  <a:avLst/>
                </a:prstGeom>
                <a:noFill/>
                <a:ln w="38100">
                  <a:solidFill>
                    <a:srgbClr val="FFBD4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</a:rPr>
                    <a:t>Escavar</a:t>
                  </a:r>
                </a:p>
              </p:txBody>
            </p:sp>
            <p:cxnSp>
              <p:nvCxnSpPr>
                <p:cNvPr id="45" name="Conexão: Ângulo Reto 44">
                  <a:extLst>
                    <a:ext uri="{FF2B5EF4-FFF2-40B4-BE49-F238E27FC236}">
                      <a16:creationId xmlns:a16="http://schemas.microsoft.com/office/drawing/2014/main" id="{E2CF7E87-2805-5757-3F3F-82234D12F3E4}"/>
                    </a:ext>
                  </a:extLst>
                </p:cNvPr>
                <p:cNvCxnSpPr>
                  <a:stCxn id="38" idx="2"/>
                  <a:endCxn id="41" idx="1"/>
                </p:cNvCxnSpPr>
                <p:nvPr/>
              </p:nvCxnSpPr>
              <p:spPr>
                <a:xfrm rot="16200000" flipH="1">
                  <a:off x="4086127" y="4137963"/>
                  <a:ext cx="743725" cy="1555746"/>
                </a:xfrm>
                <a:prstGeom prst="bentConnector2">
                  <a:avLst/>
                </a:prstGeom>
                <a:ln w="38100">
                  <a:solidFill>
                    <a:srgbClr val="FFBD47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xão: Ângulo Reto 46">
                  <a:extLst>
                    <a:ext uri="{FF2B5EF4-FFF2-40B4-BE49-F238E27FC236}">
                      <a16:creationId xmlns:a16="http://schemas.microsoft.com/office/drawing/2014/main" id="{2C999732-78D6-40BD-2A6F-2183E71254CD}"/>
                    </a:ext>
                  </a:extLst>
                </p:cNvPr>
                <p:cNvCxnSpPr>
                  <a:stCxn id="18" idx="2"/>
                  <a:endCxn id="41" idx="3"/>
                </p:cNvCxnSpPr>
                <p:nvPr/>
              </p:nvCxnSpPr>
              <p:spPr>
                <a:xfrm rot="5400000">
                  <a:off x="7362149" y="4137963"/>
                  <a:ext cx="743724" cy="1555749"/>
                </a:xfrm>
                <a:prstGeom prst="bentConnector2">
                  <a:avLst/>
                </a:prstGeom>
                <a:ln w="38100">
                  <a:solidFill>
                    <a:srgbClr val="FFBD47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59456921-23B9-921C-7DA1-56333F7C191B}"/>
                    </a:ext>
                  </a:extLst>
                </p:cNvPr>
                <p:cNvSpPr/>
                <p:nvPr/>
              </p:nvSpPr>
              <p:spPr>
                <a:xfrm>
                  <a:off x="5235863" y="3823222"/>
                  <a:ext cx="1720274" cy="724729"/>
                </a:xfrm>
                <a:prstGeom prst="rect">
                  <a:avLst/>
                </a:prstGeom>
                <a:noFill/>
                <a:ln w="38100">
                  <a:solidFill>
                    <a:srgbClr val="FFBD4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</a:rPr>
                    <a:t>Atualizar</a:t>
                  </a:r>
                </a:p>
                <a:p>
                  <a:pPr algn="ctr"/>
                  <a:r>
                    <a:rPr lang="pt-PT" dirty="0">
                      <a:solidFill>
                        <a:schemeClr val="tx1"/>
                      </a:solidFill>
                    </a:rPr>
                    <a:t>Feromonas</a:t>
                  </a:r>
                </a:p>
              </p:txBody>
            </p:sp>
            <p:cxnSp>
              <p:nvCxnSpPr>
                <p:cNvPr id="53" name="Conexão reta unidirecional 52">
                  <a:extLst>
                    <a:ext uri="{FF2B5EF4-FFF2-40B4-BE49-F238E27FC236}">
                      <a16:creationId xmlns:a16="http://schemas.microsoft.com/office/drawing/2014/main" id="{96E4CB44-94BF-C05E-7DBA-C68EDC59E93E}"/>
                    </a:ext>
                  </a:extLst>
                </p:cNvPr>
                <p:cNvCxnSpPr>
                  <a:stCxn id="41" idx="0"/>
                  <a:endCxn id="51" idx="2"/>
                </p:cNvCxnSpPr>
                <p:nvPr/>
              </p:nvCxnSpPr>
              <p:spPr>
                <a:xfrm flipV="1">
                  <a:off x="6095999" y="4547951"/>
                  <a:ext cx="1" cy="377383"/>
                </a:xfrm>
                <a:prstGeom prst="straightConnector1">
                  <a:avLst/>
                </a:prstGeom>
                <a:ln w="38100">
                  <a:solidFill>
                    <a:srgbClr val="FFBD47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xão reta unidirecional 54">
                  <a:extLst>
                    <a:ext uri="{FF2B5EF4-FFF2-40B4-BE49-F238E27FC236}">
                      <a16:creationId xmlns:a16="http://schemas.microsoft.com/office/drawing/2014/main" id="{1FD6D907-D332-D336-A41C-9475C7BF3CD8}"/>
                    </a:ext>
                  </a:extLst>
                </p:cNvPr>
                <p:cNvCxnSpPr>
                  <a:stCxn id="51" idx="0"/>
                  <a:endCxn id="9" idx="2"/>
                </p:cNvCxnSpPr>
                <p:nvPr/>
              </p:nvCxnSpPr>
              <p:spPr>
                <a:xfrm flipV="1">
                  <a:off x="6096000" y="3395454"/>
                  <a:ext cx="0" cy="427768"/>
                </a:xfrm>
                <a:prstGeom prst="straightConnector1">
                  <a:avLst/>
                </a:prstGeom>
                <a:ln w="38100">
                  <a:solidFill>
                    <a:srgbClr val="FFBD47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9BC9297D-CBC0-DCB7-37AC-05F2CEC43D4E}"/>
                  </a:ext>
                </a:extLst>
              </p:cNvPr>
              <p:cNvSpPr/>
              <p:nvPr/>
            </p:nvSpPr>
            <p:spPr>
              <a:xfrm>
                <a:off x="5235862" y="5962725"/>
                <a:ext cx="1720274" cy="7247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BD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>
                    <a:solidFill>
                      <a:schemeClr val="tx1"/>
                    </a:solidFill>
                  </a:rPr>
                  <a:t>Mover</a:t>
                </a:r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443FFF4B-1EAD-016D-0129-6A83070242BA}"/>
                  </a:ext>
                </a:extLst>
              </p:cNvPr>
              <p:cNvSpPr txBox="1"/>
              <p:nvPr/>
            </p:nvSpPr>
            <p:spPr>
              <a:xfrm>
                <a:off x="3125015" y="3334577"/>
                <a:ext cx="524504" cy="3385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PT" sz="1600" dirty="0"/>
                  <a:t>Sim</a:t>
                </a:r>
              </a:p>
            </p:txBody>
          </p:sp>
        </p:grpSp>
        <p:cxnSp>
          <p:nvCxnSpPr>
            <p:cNvPr id="81" name="Conexão reta unidirecional 80">
              <a:extLst>
                <a:ext uri="{FF2B5EF4-FFF2-40B4-BE49-F238E27FC236}">
                  <a16:creationId xmlns:a16="http://schemas.microsoft.com/office/drawing/2014/main" id="{0763A8EA-56E4-5B0D-C95A-57CDEA6EC1BE}"/>
                </a:ext>
              </a:extLst>
            </p:cNvPr>
            <p:cNvCxnSpPr>
              <a:stCxn id="69" idx="0"/>
              <a:endCxn id="41" idx="2"/>
            </p:cNvCxnSpPr>
            <p:nvPr/>
          </p:nvCxnSpPr>
          <p:spPr>
            <a:xfrm flipV="1">
              <a:off x="6095999" y="5589186"/>
              <a:ext cx="0" cy="373539"/>
            </a:xfrm>
            <a:prstGeom prst="straightConnector1">
              <a:avLst/>
            </a:prstGeom>
            <a:ln w="38100">
              <a:solidFill>
                <a:srgbClr val="FFBD4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xão: Ângulo Reto 83">
              <a:extLst>
                <a:ext uri="{FF2B5EF4-FFF2-40B4-BE49-F238E27FC236}">
                  <a16:creationId xmlns:a16="http://schemas.microsoft.com/office/drawing/2014/main" id="{A206B743-365F-5D6B-B47C-7B016454FCA9}"/>
                </a:ext>
              </a:extLst>
            </p:cNvPr>
            <p:cNvCxnSpPr>
              <a:stCxn id="33" idx="2"/>
              <a:endCxn id="69" idx="1"/>
            </p:cNvCxnSpPr>
            <p:nvPr/>
          </p:nvCxnSpPr>
          <p:spPr>
            <a:xfrm rot="16200000" flipH="1">
              <a:off x="1543010" y="2632238"/>
              <a:ext cx="3352878" cy="4032826"/>
            </a:xfrm>
            <a:prstGeom prst="bentConnector2">
              <a:avLst/>
            </a:prstGeom>
            <a:ln w="38100">
              <a:solidFill>
                <a:srgbClr val="FFBD4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xão: Ângulo Reto 85">
              <a:extLst>
                <a:ext uri="{FF2B5EF4-FFF2-40B4-BE49-F238E27FC236}">
                  <a16:creationId xmlns:a16="http://schemas.microsoft.com/office/drawing/2014/main" id="{B2FC501B-EC18-3FC8-A3D9-F80618764CCD}"/>
                </a:ext>
              </a:extLst>
            </p:cNvPr>
            <p:cNvCxnSpPr>
              <a:stCxn id="22" idx="2"/>
              <a:endCxn id="69" idx="3"/>
            </p:cNvCxnSpPr>
            <p:nvPr/>
          </p:nvCxnSpPr>
          <p:spPr>
            <a:xfrm rot="5400000">
              <a:off x="7296111" y="2632238"/>
              <a:ext cx="3352878" cy="4032827"/>
            </a:xfrm>
            <a:prstGeom prst="bentConnector2">
              <a:avLst/>
            </a:prstGeom>
            <a:ln w="38100">
              <a:solidFill>
                <a:srgbClr val="FFBD4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tângulo 91">
            <a:extLst>
              <a:ext uri="{FF2B5EF4-FFF2-40B4-BE49-F238E27FC236}">
                <a16:creationId xmlns:a16="http://schemas.microsoft.com/office/drawing/2014/main" id="{92F8F32D-3972-9F2F-E3DA-5C4DF1B46094}"/>
              </a:ext>
            </a:extLst>
          </p:cNvPr>
          <p:cNvSpPr/>
          <p:nvPr/>
        </p:nvSpPr>
        <p:spPr>
          <a:xfrm>
            <a:off x="639965" y="1282634"/>
            <a:ext cx="3600000" cy="18000"/>
          </a:xfrm>
          <a:prstGeom prst="rect">
            <a:avLst/>
          </a:prstGeom>
          <a:solidFill>
            <a:srgbClr val="FFFFFF"/>
          </a:solidFill>
          <a:ln>
            <a:solidFill>
              <a:srgbClr val="D5D5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4" name="Gráfico 93" descr="Formiga destaque">
            <a:extLst>
              <a:ext uri="{FF2B5EF4-FFF2-40B4-BE49-F238E27FC236}">
                <a16:creationId xmlns:a16="http://schemas.microsoft.com/office/drawing/2014/main" id="{72D41235-2DBD-18E3-32A5-BA91723B4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413322">
            <a:off x="9070461" y="679733"/>
            <a:ext cx="564522" cy="564522"/>
          </a:xfrm>
          <a:prstGeom prst="rect">
            <a:avLst/>
          </a:prstGeom>
        </p:spPr>
      </p:pic>
      <p:pic>
        <p:nvPicPr>
          <p:cNvPr id="95" name="Gráfico 94" descr="Formiga destaque">
            <a:extLst>
              <a:ext uri="{FF2B5EF4-FFF2-40B4-BE49-F238E27FC236}">
                <a16:creationId xmlns:a16="http://schemas.microsoft.com/office/drawing/2014/main" id="{0CDAF050-1095-DDC3-7990-A47398ADE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94028">
            <a:off x="1772606" y="4749403"/>
            <a:ext cx="534062" cy="534062"/>
          </a:xfrm>
          <a:prstGeom prst="rect">
            <a:avLst/>
          </a:prstGeom>
        </p:spPr>
      </p:pic>
      <p:pic>
        <p:nvPicPr>
          <p:cNvPr id="96" name="Gráfico 95" descr="Formiga destaque">
            <a:extLst>
              <a:ext uri="{FF2B5EF4-FFF2-40B4-BE49-F238E27FC236}">
                <a16:creationId xmlns:a16="http://schemas.microsoft.com/office/drawing/2014/main" id="{19B250BE-5D17-D984-A195-A6EEF771E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50016">
            <a:off x="9927361" y="5429813"/>
            <a:ext cx="522019" cy="5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2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CBF3A9-5FDD-619F-FF9E-C3247AD8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pt-PT" sz="5200" b="1"/>
              <a:t>Experiências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845D8CC-2761-96DB-D29C-9D8C19EF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pt-PT" sz="2100" dirty="0"/>
              <a:t>Mecanismo automatizado de obtenção de resultados em grande escala</a:t>
            </a:r>
          </a:p>
          <a:p>
            <a:pPr marL="0" indent="0">
              <a:buNone/>
            </a:pPr>
            <a:endParaRPr lang="pt-PT" sz="2100" dirty="0"/>
          </a:p>
          <a:p>
            <a:pPr marL="0" indent="0">
              <a:buNone/>
            </a:pPr>
            <a:endParaRPr lang="pt-PT" sz="2100" dirty="0"/>
          </a:p>
          <a:p>
            <a:r>
              <a:rPr lang="pt-PT" sz="2000" dirty="0"/>
              <a:t>Resultados são alvo de avaliação estética subjetiva</a:t>
            </a: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27BEBD1B-C4EF-F817-2425-1B5A356074B8}"/>
              </a:ext>
            </a:extLst>
          </p:cNvPr>
          <p:cNvGrpSpPr/>
          <p:nvPr/>
        </p:nvGrpSpPr>
        <p:grpSpPr>
          <a:xfrm>
            <a:off x="6749268" y="1048395"/>
            <a:ext cx="5009329" cy="4675749"/>
            <a:chOff x="3274548" y="1468523"/>
            <a:chExt cx="5230857" cy="4882525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00F7DD57-5F7B-618E-9820-FA184D818BEA}"/>
                </a:ext>
              </a:extLst>
            </p:cNvPr>
            <p:cNvGrpSpPr/>
            <p:nvPr/>
          </p:nvGrpSpPr>
          <p:grpSpPr>
            <a:xfrm>
              <a:off x="3274548" y="1468523"/>
              <a:ext cx="5230857" cy="4882525"/>
              <a:chOff x="3274548" y="1468523"/>
              <a:chExt cx="5230857" cy="4882525"/>
            </a:xfrm>
          </p:grpSpPr>
          <p:sp>
            <p:nvSpPr>
              <p:cNvPr id="53" name="Rectangle 11">
                <a:extLst>
                  <a:ext uri="{FF2B5EF4-FFF2-40B4-BE49-F238E27FC236}">
                    <a16:creationId xmlns:a16="http://schemas.microsoft.com/office/drawing/2014/main" id="{FDE17D27-616E-42E2-A46E-FB1808B4A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1720" y="3679836"/>
                <a:ext cx="1500411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PT" sz="1900" b="1" i="0" u="none" strike="noStrike" cap="none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ptos" panose="020B0004020202020204" pitchFamily="34" charset="0"/>
                  </a:rPr>
                  <a:t>Experiência X</a:t>
                </a:r>
                <a:endParaRPr kumimoji="0" lang="pt-PT" sz="1800" b="1" i="0" u="none" strike="noStrike" cap="none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3DD5B3E7-708C-2C6B-6A66-0DC03A3537A1}"/>
                  </a:ext>
                </a:extLst>
              </p:cNvPr>
              <p:cNvGrpSpPr/>
              <p:nvPr/>
            </p:nvGrpSpPr>
            <p:grpSpPr>
              <a:xfrm>
                <a:off x="3274548" y="1468523"/>
                <a:ext cx="5230857" cy="4882525"/>
                <a:chOff x="3274548" y="1468523"/>
                <a:chExt cx="5230857" cy="4882525"/>
              </a:xfrm>
            </p:grpSpPr>
            <p:sp>
              <p:nvSpPr>
                <p:cNvPr id="56" name="Forma livre: Forma 55">
                  <a:extLst>
                    <a:ext uri="{FF2B5EF4-FFF2-40B4-BE49-F238E27FC236}">
                      <a16:creationId xmlns:a16="http://schemas.microsoft.com/office/drawing/2014/main" id="{DCE8648C-BE24-6911-3170-4A2DFA725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755160">
                  <a:off x="4090248" y="1468523"/>
                  <a:ext cx="4160507" cy="2096951"/>
                </a:xfrm>
                <a:custGeom>
                  <a:avLst/>
                  <a:gdLst>
                    <a:gd name="connsiteX0" fmla="*/ 0 w 4160507"/>
                    <a:gd name="connsiteY0" fmla="*/ 1022245 h 2096951"/>
                    <a:gd name="connsiteX1" fmla="*/ 329089 w 4160507"/>
                    <a:gd name="connsiteY1" fmla="*/ 0 h 2096951"/>
                    <a:gd name="connsiteX2" fmla="*/ 1376655 w 4160507"/>
                    <a:gd name="connsiteY2" fmla="*/ 236408 h 2096951"/>
                    <a:gd name="connsiteX3" fmla="*/ 1248545 w 4160507"/>
                    <a:gd name="connsiteY3" fmla="*/ 309536 h 2096951"/>
                    <a:gd name="connsiteX4" fmla="*/ 1276715 w 4160507"/>
                    <a:gd name="connsiteY4" fmla="*/ 353083 h 2096951"/>
                    <a:gd name="connsiteX5" fmla="*/ 2673225 w 4160507"/>
                    <a:gd name="connsiteY5" fmla="*/ 651553 h 2096951"/>
                    <a:gd name="connsiteX6" fmla="*/ 2985780 w 4160507"/>
                    <a:gd name="connsiteY6" fmla="*/ 377656 h 2096951"/>
                    <a:gd name="connsiteX7" fmla="*/ 3047669 w 4160507"/>
                    <a:gd name="connsiteY7" fmla="*/ 285036 h 2096951"/>
                    <a:gd name="connsiteX8" fmla="*/ 3320426 w 4160507"/>
                    <a:gd name="connsiteY8" fmla="*/ 1146039 h 2096951"/>
                    <a:gd name="connsiteX9" fmla="*/ 4160507 w 4160507"/>
                    <a:gd name="connsiteY9" fmla="*/ 960568 h 2096951"/>
                    <a:gd name="connsiteX10" fmla="*/ 4059811 w 4160507"/>
                    <a:gd name="connsiteY10" fmla="*/ 1116231 h 2096951"/>
                    <a:gd name="connsiteX11" fmla="*/ 956253 w 4160507"/>
                    <a:gd name="connsiteY11" fmla="*/ 1779305 h 2096951"/>
                    <a:gd name="connsiteX12" fmla="*/ 171541 w 4160507"/>
                    <a:gd name="connsiteY12" fmla="*/ 1044751 h 2096951"/>
                    <a:gd name="connsiteX13" fmla="*/ 116257 w 4160507"/>
                    <a:gd name="connsiteY13" fmla="*/ 955881 h 209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160507" h="2096951">
                      <a:moveTo>
                        <a:pt x="0" y="1022245"/>
                      </a:moveTo>
                      <a:lnTo>
                        <a:pt x="329089" y="0"/>
                      </a:lnTo>
                      <a:lnTo>
                        <a:pt x="1376655" y="236408"/>
                      </a:lnTo>
                      <a:lnTo>
                        <a:pt x="1248545" y="309536"/>
                      </a:lnTo>
                      <a:lnTo>
                        <a:pt x="1276715" y="353083"/>
                      </a:lnTo>
                      <a:cubicBezTo>
                        <a:pt x="1592728" y="791144"/>
                        <a:pt x="2195435" y="927253"/>
                        <a:pt x="2673225" y="651553"/>
                      </a:cubicBezTo>
                      <a:cubicBezTo>
                        <a:pt x="2794825" y="581413"/>
                        <a:pt x="2900885" y="488239"/>
                        <a:pt x="2985780" y="377656"/>
                      </a:cubicBezTo>
                      <a:lnTo>
                        <a:pt x="3047669" y="285036"/>
                      </a:lnTo>
                      <a:lnTo>
                        <a:pt x="3320426" y="1146039"/>
                      </a:lnTo>
                      <a:lnTo>
                        <a:pt x="4160507" y="960568"/>
                      </a:lnTo>
                      <a:lnTo>
                        <a:pt x="4059811" y="1116231"/>
                      </a:lnTo>
                      <a:cubicBezTo>
                        <a:pt x="3357617" y="2089625"/>
                        <a:pt x="2018287" y="2392310"/>
                        <a:pt x="956253" y="1779305"/>
                      </a:cubicBezTo>
                      <a:cubicBezTo>
                        <a:pt x="641179" y="1597481"/>
                        <a:pt x="372929" y="1345952"/>
                        <a:pt x="171541" y="1044751"/>
                      </a:cubicBezTo>
                      <a:lnTo>
                        <a:pt x="116257" y="955881"/>
                      </a:lnTo>
                      <a:close/>
                    </a:path>
                  </a:pathLst>
                </a:custGeom>
                <a:solidFill>
                  <a:srgbClr val="FFAE1D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id="{22E80CD0-1F7F-B68A-73CB-231D97858657}"/>
                    </a:ext>
                  </a:extLst>
                </p:cNvPr>
                <p:cNvSpPr/>
                <p:nvPr/>
              </p:nvSpPr>
              <p:spPr>
                <a:xfrm rot="16155160">
                  <a:off x="5144123" y="2989767"/>
                  <a:ext cx="3643329" cy="3079234"/>
                </a:xfrm>
                <a:custGeom>
                  <a:avLst/>
                  <a:gdLst>
                    <a:gd name="connsiteX0" fmla="*/ 3643329 w 3643329"/>
                    <a:gd name="connsiteY0" fmla="*/ 2794661 h 3079234"/>
                    <a:gd name="connsiteX1" fmla="*/ 3492282 w 3643329"/>
                    <a:gd name="connsiteY1" fmla="*/ 2871987 h 3079234"/>
                    <a:gd name="connsiteX2" fmla="*/ 472537 w 3643329"/>
                    <a:gd name="connsiteY2" fmla="*/ 1894591 h 3079234"/>
                    <a:gd name="connsiteX3" fmla="*/ 160409 w 3643329"/>
                    <a:gd name="connsiteY3" fmla="*/ 865938 h 3079234"/>
                    <a:gd name="connsiteX4" fmla="*/ 155769 w 3643329"/>
                    <a:gd name="connsiteY4" fmla="*/ 724644 h 3079234"/>
                    <a:gd name="connsiteX5" fmla="*/ 0 w 3643329"/>
                    <a:gd name="connsiteY5" fmla="*/ 724644 h 3079234"/>
                    <a:gd name="connsiteX6" fmla="*/ 792576 w 3643329"/>
                    <a:gd name="connsiteY6" fmla="*/ 0 h 3079234"/>
                    <a:gd name="connsiteX7" fmla="*/ 1585152 w 3643329"/>
                    <a:gd name="connsiteY7" fmla="*/ 724644 h 3079234"/>
                    <a:gd name="connsiteX8" fmla="*/ 1458677 w 3643329"/>
                    <a:gd name="connsiteY8" fmla="*/ 724644 h 3079234"/>
                    <a:gd name="connsiteX9" fmla="*/ 1463465 w 3643329"/>
                    <a:gd name="connsiteY9" fmla="*/ 819424 h 3079234"/>
                    <a:gd name="connsiteX10" fmla="*/ 2523790 w 3643329"/>
                    <a:gd name="connsiteY10" fmla="*/ 1776274 h 3079234"/>
                    <a:gd name="connsiteX11" fmla="*/ 2931424 w 3643329"/>
                    <a:gd name="connsiteY11" fmla="*/ 1695172 h 3079234"/>
                    <a:gd name="connsiteX12" fmla="*/ 2988703 w 3643329"/>
                    <a:gd name="connsiteY12" fmla="*/ 1666920 h 3079234"/>
                    <a:gd name="connsiteX13" fmla="*/ 2795776 w 3643329"/>
                    <a:gd name="connsiteY13" fmla="*/ 2521811 h 3079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643329" h="3079234">
                      <a:moveTo>
                        <a:pt x="3643329" y="2794661"/>
                      </a:moveTo>
                      <a:lnTo>
                        <a:pt x="3492282" y="2871987"/>
                      </a:lnTo>
                      <a:cubicBezTo>
                        <a:pt x="2397261" y="3364145"/>
                        <a:pt x="1085748" y="2956659"/>
                        <a:pt x="472537" y="1894591"/>
                      </a:cubicBezTo>
                      <a:cubicBezTo>
                        <a:pt x="290652" y="1579507"/>
                        <a:pt x="184183" y="1227518"/>
                        <a:pt x="160409" y="865938"/>
                      </a:cubicBezTo>
                      <a:lnTo>
                        <a:pt x="155769" y="724644"/>
                      </a:lnTo>
                      <a:lnTo>
                        <a:pt x="0" y="724644"/>
                      </a:lnTo>
                      <a:lnTo>
                        <a:pt x="792576" y="0"/>
                      </a:lnTo>
                      <a:lnTo>
                        <a:pt x="1585152" y="724644"/>
                      </a:lnTo>
                      <a:lnTo>
                        <a:pt x="1458677" y="724644"/>
                      </a:lnTo>
                      <a:lnTo>
                        <a:pt x="1463465" y="819424"/>
                      </a:lnTo>
                      <a:cubicBezTo>
                        <a:pt x="1518056" y="1356799"/>
                        <a:pt x="1972025" y="1776274"/>
                        <a:pt x="2523790" y="1776274"/>
                      </a:cubicBezTo>
                      <a:cubicBezTo>
                        <a:pt x="2664115" y="1776274"/>
                        <a:pt x="2802619" y="1748516"/>
                        <a:pt x="2931424" y="1695172"/>
                      </a:cubicBezTo>
                      <a:lnTo>
                        <a:pt x="2988703" y="1666920"/>
                      </a:lnTo>
                      <a:lnTo>
                        <a:pt x="2795776" y="252181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:a16="http://schemas.microsoft.com/office/drawing/2014/main" id="{45CC68AB-589E-20C4-8D1F-311CBBD54D01}"/>
                    </a:ext>
                  </a:extLst>
                </p:cNvPr>
                <p:cNvSpPr/>
                <p:nvPr/>
              </p:nvSpPr>
              <p:spPr>
                <a:xfrm rot="1754333">
                  <a:off x="3274548" y="2733098"/>
                  <a:ext cx="3587640" cy="3007338"/>
                </a:xfrm>
                <a:custGeom>
                  <a:avLst/>
                  <a:gdLst>
                    <a:gd name="connsiteX0" fmla="*/ 792576 w 3587640"/>
                    <a:gd name="connsiteY0" fmla="*/ 0 h 3007338"/>
                    <a:gd name="connsiteX1" fmla="*/ 1585152 w 3587640"/>
                    <a:gd name="connsiteY1" fmla="*/ 724638 h 3007338"/>
                    <a:gd name="connsiteX2" fmla="*/ 1461606 w 3587640"/>
                    <a:gd name="connsiteY2" fmla="*/ 724638 h 3007338"/>
                    <a:gd name="connsiteX3" fmla="*/ 1462745 w 3587640"/>
                    <a:gd name="connsiteY3" fmla="*/ 747170 h 3007338"/>
                    <a:gd name="connsiteX4" fmla="*/ 2522946 w 3587640"/>
                    <a:gd name="connsiteY4" fmla="*/ 1704383 h 3007338"/>
                    <a:gd name="connsiteX5" fmla="*/ 2930710 w 3587640"/>
                    <a:gd name="connsiteY5" fmla="*/ 1623461 h 3007338"/>
                    <a:gd name="connsiteX6" fmla="*/ 2969410 w 3587640"/>
                    <a:gd name="connsiteY6" fmla="*/ 1604408 h 3007338"/>
                    <a:gd name="connsiteX7" fmla="*/ 2773218 w 3587640"/>
                    <a:gd name="connsiteY7" fmla="*/ 2493035 h 3007338"/>
                    <a:gd name="connsiteX8" fmla="*/ 3587640 w 3587640"/>
                    <a:gd name="connsiteY8" fmla="*/ 2751032 h 3007338"/>
                    <a:gd name="connsiteX9" fmla="*/ 3491221 w 3587640"/>
                    <a:gd name="connsiteY9" fmla="*/ 2800362 h 3007338"/>
                    <a:gd name="connsiteX10" fmla="*/ 471861 w 3587640"/>
                    <a:gd name="connsiteY10" fmla="*/ 1822302 h 3007338"/>
                    <a:gd name="connsiteX11" fmla="*/ 175053 w 3587640"/>
                    <a:gd name="connsiteY11" fmla="*/ 947696 h 3007338"/>
                    <a:gd name="connsiteX12" fmla="*/ 160495 w 3587640"/>
                    <a:gd name="connsiteY12" fmla="*/ 724638 h 3007338"/>
                    <a:gd name="connsiteX13" fmla="*/ 0 w 3587640"/>
                    <a:gd name="connsiteY13" fmla="*/ 724638 h 3007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587640" h="3007338">
                      <a:moveTo>
                        <a:pt x="792576" y="0"/>
                      </a:moveTo>
                      <a:lnTo>
                        <a:pt x="1585152" y="724638"/>
                      </a:lnTo>
                      <a:lnTo>
                        <a:pt x="1461606" y="724638"/>
                      </a:lnTo>
                      <a:lnTo>
                        <a:pt x="1462745" y="747170"/>
                      </a:lnTo>
                      <a:cubicBezTo>
                        <a:pt x="1517350" y="1284672"/>
                        <a:pt x="1971110" y="1704378"/>
                        <a:pt x="2522946" y="1704383"/>
                      </a:cubicBezTo>
                      <a:cubicBezTo>
                        <a:pt x="2663143" y="1704331"/>
                        <a:pt x="2801786" y="1676714"/>
                        <a:pt x="2930710" y="1623461"/>
                      </a:cubicBezTo>
                      <a:lnTo>
                        <a:pt x="2969410" y="1604408"/>
                      </a:lnTo>
                      <a:lnTo>
                        <a:pt x="2773218" y="2493035"/>
                      </a:lnTo>
                      <a:lnTo>
                        <a:pt x="3587640" y="2751032"/>
                      </a:lnTo>
                      <a:lnTo>
                        <a:pt x="3491221" y="2800362"/>
                      </a:lnTo>
                      <a:cubicBezTo>
                        <a:pt x="2396108" y="3292223"/>
                        <a:pt x="1084671" y="2884310"/>
                        <a:pt x="471861" y="1822302"/>
                      </a:cubicBezTo>
                      <a:cubicBezTo>
                        <a:pt x="316016" y="1552221"/>
                        <a:pt x="215487" y="1254922"/>
                        <a:pt x="175053" y="947696"/>
                      </a:cubicBezTo>
                      <a:lnTo>
                        <a:pt x="160495" y="724638"/>
                      </a:lnTo>
                      <a:lnTo>
                        <a:pt x="0" y="724638"/>
                      </a:lnTo>
                      <a:close/>
                    </a:path>
                  </a:pathLst>
                </a:custGeom>
                <a:solidFill>
                  <a:srgbClr val="E84C2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5D491F7F-E228-02F2-B675-E9D38EAA14B5}"/>
                </a:ext>
              </a:extLst>
            </p:cNvPr>
            <p:cNvSpPr txBox="1"/>
            <p:nvPr/>
          </p:nvSpPr>
          <p:spPr>
            <a:xfrm>
              <a:off x="5481602" y="1899242"/>
              <a:ext cx="152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500" dirty="0">
                  <a:solidFill>
                    <a:schemeClr val="bg1"/>
                  </a:solidFill>
                </a:rPr>
                <a:t>1. Atribuição de Parâmetros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B63ACCA5-577E-CDA3-F04F-89BDCE539CA1}"/>
                </a:ext>
              </a:extLst>
            </p:cNvPr>
            <p:cNvSpPr txBox="1"/>
            <p:nvPr/>
          </p:nvSpPr>
          <p:spPr>
            <a:xfrm>
              <a:off x="6746354" y="4540412"/>
              <a:ext cx="152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500" dirty="0">
                  <a:solidFill>
                    <a:schemeClr val="bg1"/>
                  </a:solidFill>
                </a:rPr>
                <a:t>2. Execução </a:t>
              </a:r>
            </a:p>
            <a:p>
              <a:pPr algn="ctr"/>
              <a:r>
                <a:rPr lang="pt-PT" sz="1500" dirty="0">
                  <a:solidFill>
                    <a:schemeClr val="bg1"/>
                  </a:solidFill>
                </a:rPr>
                <a:t>do Algoritmo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A3D3E930-6B5C-38C3-3FA5-B867B7ACD205}"/>
                </a:ext>
              </a:extLst>
            </p:cNvPr>
            <p:cNvSpPr txBox="1"/>
            <p:nvPr/>
          </p:nvSpPr>
          <p:spPr>
            <a:xfrm>
              <a:off x="3838129" y="4217246"/>
              <a:ext cx="152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500" dirty="0">
                  <a:solidFill>
                    <a:schemeClr val="bg1"/>
                  </a:solidFill>
                </a:rPr>
                <a:t>3. Obtenção</a:t>
              </a:r>
            </a:p>
            <a:p>
              <a:pPr algn="ctr"/>
              <a:r>
                <a:rPr lang="pt-PT" sz="1500" dirty="0">
                  <a:solidFill>
                    <a:schemeClr val="bg1"/>
                  </a:solidFill>
                </a:rPr>
                <a:t>de Resultados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Marcador de Posição do Número do Diapositivo 5">
            <a:extLst>
              <a:ext uri="{FF2B5EF4-FFF2-40B4-BE49-F238E27FC236}">
                <a16:creationId xmlns:a16="http://schemas.microsoft.com/office/drawing/2014/main" id="{D56F5404-DF1A-008E-5E3E-D661CC395E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P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CB55FC2-DDB3-462F-AAB7-9F4A8A78D756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64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964919-49C9-46CD-3D76-85AD64CD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7200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Resultados e Discussão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C35A2D4-B413-9157-DA6E-646436C0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55FC2-DDB3-462F-AAB7-9F4A8A78D7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DA227-B8EA-FF95-E0E1-6F7D1913B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1973D-6E1E-2E01-BB3F-D10F04DD9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pt-PT" sz="3200" b="1" dirty="0"/>
              <a:t>Experiência #4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39AF56-5437-C607-4DCD-869ED9360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346964" cy="3447832"/>
          </a:xfrm>
        </p:spPr>
        <p:txBody>
          <a:bodyPr anchor="t">
            <a:normAutofit/>
          </a:bodyPr>
          <a:lstStyle/>
          <a:p>
            <a:r>
              <a:rPr lang="pt-PT" sz="2000" noProof="0" dirty="0"/>
              <a:t>Fraca cobertura do terreno</a:t>
            </a:r>
          </a:p>
          <a:p>
            <a:pPr marL="0" indent="0">
              <a:lnSpc>
                <a:spcPct val="50000"/>
              </a:lnSpc>
              <a:buNone/>
            </a:pPr>
            <a:endParaRPr lang="pt-PT" sz="2000" noProof="0" dirty="0"/>
          </a:p>
          <a:p>
            <a:r>
              <a:rPr lang="pt-PT" sz="2000" noProof="0" dirty="0"/>
              <a:t>Terreno não acidentado facilita o regresso das formigas ao formigueiro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59B012A6-C49D-FE2A-3E2F-1A41743804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02" r="-11802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29F4A2-3705-CF87-3DDA-AF9CE938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137617" y="3401578"/>
            <a:ext cx="121760" cy="503625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4C67317-874F-B697-7DB9-5BF2E2A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55FC2-DDB3-462F-AAB7-9F4A8A78D756}" type="slidenum">
              <a:rPr lang="pt-PT" smtClean="0"/>
              <a:pPr>
                <a:spcAft>
                  <a:spcPts val="600"/>
                </a:spcAft>
              </a:pPr>
              <a:t>16</a:t>
            </a:fld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CC6DCE-5469-8D15-79B3-C7F7F7E0FF6C}"/>
              </a:ext>
            </a:extLst>
          </p:cNvPr>
          <p:cNvSpPr txBox="1"/>
          <p:nvPr/>
        </p:nvSpPr>
        <p:spPr>
          <a:xfrm>
            <a:off x="5680368" y="6013633"/>
            <a:ext cx="2660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Fig. 3</a:t>
            </a:r>
            <a:r>
              <a:rPr lang="pt-PT" sz="1200" dirty="0"/>
              <a:t> - Resultados da experiência #4.</a:t>
            </a:r>
            <a:endParaRPr lang="pt-PT" sz="1200" i="1"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ED96D206-E715-3E61-3DF1-81345DE63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956388"/>
              </p:ext>
            </p:extLst>
          </p:nvPr>
        </p:nvGraphicFramePr>
        <p:xfrm>
          <a:off x="1357208" y="4496506"/>
          <a:ext cx="2385933" cy="1483360"/>
        </p:xfrm>
        <a:graphic>
          <a:graphicData uri="http://schemas.openxmlformats.org/drawingml/2006/table">
            <a:tbl>
              <a:tblPr firstRow="1" bandRow="1">
                <a:noFill/>
                <a:tableStyleId>{7DF18680-E054-41AD-8BC1-D1AEF772440D}</a:tableStyleId>
              </a:tblPr>
              <a:tblGrid>
                <a:gridCol w="1376218">
                  <a:extLst>
                    <a:ext uri="{9D8B030D-6E8A-4147-A177-3AD203B41FA5}">
                      <a16:colId xmlns:a16="http://schemas.microsoft.com/office/drawing/2014/main" val="3537972744"/>
                    </a:ext>
                  </a:extLst>
                </a:gridCol>
                <a:gridCol w="1009715">
                  <a:extLst>
                    <a:ext uri="{9D8B030D-6E8A-4147-A177-3AD203B41FA5}">
                      <a16:colId xmlns:a16="http://schemas.microsoft.com/office/drawing/2014/main" val="376591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Parâmetro</a:t>
                      </a:r>
                    </a:p>
                  </a:txBody>
                  <a:tcPr>
                    <a:solidFill>
                      <a:srgbClr val="FEBD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Valor</a:t>
                      </a:r>
                    </a:p>
                  </a:txBody>
                  <a:tcPr>
                    <a:solidFill>
                      <a:srgbClr val="FEBD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31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Formigas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Comida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3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Posições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2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03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C99388-CF6A-C0DD-F967-C8A78331E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F715B-1ADE-CD2C-03FB-4B7DB444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3" y="251866"/>
            <a:ext cx="3397017" cy="1616203"/>
          </a:xfrm>
        </p:spPr>
        <p:txBody>
          <a:bodyPr anchor="b">
            <a:normAutofit/>
          </a:bodyPr>
          <a:lstStyle/>
          <a:p>
            <a:r>
              <a:rPr lang="pt-PT" sz="3200" b="1" dirty="0"/>
              <a:t>Experiência #615</a:t>
            </a:r>
          </a:p>
        </p:txBody>
      </p:sp>
      <p:pic>
        <p:nvPicPr>
          <p:cNvPr id="6" name="Marcador de Posição de Conteúdo 5" descr="Uma imagem com captura de ecrã, arte, criatividade&#10;&#10;Os conteúdos gerados por IA poderão estar incorretos.">
            <a:extLst>
              <a:ext uri="{FF2B5EF4-FFF2-40B4-BE49-F238E27FC236}">
                <a16:creationId xmlns:a16="http://schemas.microsoft.com/office/drawing/2014/main" id="{0E8E0821-9CBE-3845-FDD3-45936EF7E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41" b="-9141"/>
          <a:stretch/>
        </p:blipFill>
        <p:spPr>
          <a:xfrm>
            <a:off x="884698" y="877413"/>
            <a:ext cx="6406903" cy="504309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697" y="5858829"/>
            <a:ext cx="6406903" cy="123363"/>
            <a:chOff x="7015162" y="5858828"/>
            <a:chExt cx="4300544" cy="1233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5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AE9889-AC26-5FAA-9165-85B1C546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4" y="2034715"/>
            <a:ext cx="3405415" cy="3447832"/>
          </a:xfrm>
        </p:spPr>
        <p:txBody>
          <a:bodyPr anchor="t">
            <a:normAutofit/>
          </a:bodyPr>
          <a:lstStyle/>
          <a:p>
            <a:r>
              <a:rPr lang="pt-PT" sz="2000" noProof="0" dirty="0"/>
              <a:t>Mais formigas criam terrenos mais interessantes</a:t>
            </a:r>
          </a:p>
          <a:p>
            <a:pPr marL="0" indent="0">
              <a:lnSpc>
                <a:spcPct val="50000"/>
              </a:lnSpc>
              <a:buNone/>
            </a:pPr>
            <a:endParaRPr lang="en-US" sz="2000" dirty="0"/>
          </a:p>
          <a:p>
            <a:r>
              <a:rPr lang="pt-PT" sz="2000" dirty="0"/>
              <a:t>Evaporação e difusão mínimas facilitam a busca distante por comida</a:t>
            </a:r>
            <a:endParaRPr lang="en-US" sz="20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B31514B-73A9-A191-350D-6F298F2F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55FC2-DDB3-462F-AAB7-9F4A8A78D756}" type="slidenum">
              <a:rPr lang="pt-PT" smtClean="0"/>
              <a:pPr>
                <a:spcAft>
                  <a:spcPts val="600"/>
                </a:spcAft>
              </a:pPr>
              <a:t>17</a:t>
            </a:fld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485E07-20E5-A0DF-9CC6-9AA8966D4268}"/>
              </a:ext>
            </a:extLst>
          </p:cNvPr>
          <p:cNvSpPr txBox="1"/>
          <p:nvPr/>
        </p:nvSpPr>
        <p:spPr>
          <a:xfrm>
            <a:off x="884696" y="6013633"/>
            <a:ext cx="28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Fig. 4</a:t>
            </a:r>
            <a:r>
              <a:rPr lang="pt-PT" sz="1200" dirty="0"/>
              <a:t> - Resultados da experiência #615.</a:t>
            </a:r>
            <a:endParaRPr lang="pt-PT" sz="1200" i="1" dirty="0"/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E3AFF26-9825-D869-3180-D84E63DB4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825603"/>
              </p:ext>
            </p:extLst>
          </p:nvPr>
        </p:nvGraphicFramePr>
        <p:xfrm>
          <a:off x="8415824" y="4497227"/>
          <a:ext cx="2385933" cy="1483360"/>
        </p:xfrm>
        <a:graphic>
          <a:graphicData uri="http://schemas.openxmlformats.org/drawingml/2006/table">
            <a:tbl>
              <a:tblPr firstRow="1" bandRow="1">
                <a:noFill/>
                <a:tableStyleId>{7DF18680-E054-41AD-8BC1-D1AEF772440D}</a:tableStyleId>
              </a:tblPr>
              <a:tblGrid>
                <a:gridCol w="1376218">
                  <a:extLst>
                    <a:ext uri="{9D8B030D-6E8A-4147-A177-3AD203B41FA5}">
                      <a16:colId xmlns:a16="http://schemas.microsoft.com/office/drawing/2014/main" val="3537972744"/>
                    </a:ext>
                  </a:extLst>
                </a:gridCol>
                <a:gridCol w="1009715">
                  <a:extLst>
                    <a:ext uri="{9D8B030D-6E8A-4147-A177-3AD203B41FA5}">
                      <a16:colId xmlns:a16="http://schemas.microsoft.com/office/drawing/2014/main" val="376591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Parâmetro</a:t>
                      </a:r>
                    </a:p>
                  </a:txBody>
                  <a:tcPr>
                    <a:solidFill>
                      <a:srgbClr val="FEBD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Valor</a:t>
                      </a:r>
                    </a:p>
                  </a:txBody>
                  <a:tcPr>
                    <a:solidFill>
                      <a:srgbClr val="FEBD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31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Formigas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Comida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3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Posições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2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078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901E1A-23F5-54B8-D886-970E58A0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pt-PT" sz="2800" b="1"/>
              <a:t>Resultados com Terreno Real</a:t>
            </a:r>
          </a:p>
        </p:txBody>
      </p:sp>
      <p:sp>
        <p:nvSpPr>
          <p:cNvPr id="25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6C17B14-42D3-93A1-219E-E326AA4F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pt-PT" sz="1700" dirty="0"/>
              <a:t>Testada a capacidade de lidar com terreno menos homogéneo</a:t>
            </a:r>
          </a:p>
          <a:p>
            <a:pPr marL="0" indent="0">
              <a:buNone/>
            </a:pPr>
            <a:endParaRPr lang="pt-PT" sz="1700" dirty="0"/>
          </a:p>
          <a:p>
            <a:r>
              <a:rPr lang="pt-PT" sz="1700" dirty="0"/>
              <a:t>Aumenta a potencialidade do algoritmo como efeito </a:t>
            </a:r>
            <a:r>
              <a:rPr lang="pt-PT" sz="1700" i="1" dirty="0"/>
              <a:t>erosivo</a:t>
            </a:r>
          </a:p>
        </p:txBody>
      </p:sp>
      <p:pic>
        <p:nvPicPr>
          <p:cNvPr id="5" name="Imagem 4" descr="Uma imagem com arte&#10;&#10;Os conteúdos gerados por IA poderão estar incorretos.">
            <a:extLst>
              <a:ext uri="{FF2B5EF4-FFF2-40B4-BE49-F238E27FC236}">
                <a16:creationId xmlns:a16="http://schemas.microsoft.com/office/drawing/2014/main" id="{6078E62B-6E9E-A313-9173-C2E378EE0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29" b="-17329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208658F-FCDA-A002-A2A8-735A041C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55FC2-DDB3-462F-AAB7-9F4A8A78D756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B3AB87-F0B5-6CF2-648B-EA680843CCBA}"/>
              </a:ext>
            </a:extLst>
          </p:cNvPr>
          <p:cNvSpPr txBox="1"/>
          <p:nvPr/>
        </p:nvSpPr>
        <p:spPr>
          <a:xfrm>
            <a:off x="5098532" y="5507196"/>
            <a:ext cx="511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/>
              <a:t>Fig. 5</a:t>
            </a:r>
            <a:r>
              <a:rPr lang="pt-PT" sz="1200" dirty="0"/>
              <a:t> - Resultados preliminares em terreno real (Costa da Caparica).</a:t>
            </a:r>
            <a:endParaRPr lang="pt-PT" sz="1200" i="1"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36CFB10-372B-C95E-48F4-6B8EE42DD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72028"/>
              </p:ext>
            </p:extLst>
          </p:nvPr>
        </p:nvGraphicFramePr>
        <p:xfrm>
          <a:off x="1348700" y="4268732"/>
          <a:ext cx="2385933" cy="1483360"/>
        </p:xfrm>
        <a:graphic>
          <a:graphicData uri="http://schemas.openxmlformats.org/drawingml/2006/table">
            <a:tbl>
              <a:tblPr firstRow="1" bandRow="1">
                <a:noFill/>
                <a:tableStyleId>{7DF18680-E054-41AD-8BC1-D1AEF772440D}</a:tableStyleId>
              </a:tblPr>
              <a:tblGrid>
                <a:gridCol w="1376218">
                  <a:extLst>
                    <a:ext uri="{9D8B030D-6E8A-4147-A177-3AD203B41FA5}">
                      <a16:colId xmlns:a16="http://schemas.microsoft.com/office/drawing/2014/main" val="3537972744"/>
                    </a:ext>
                  </a:extLst>
                </a:gridCol>
                <a:gridCol w="1009715">
                  <a:extLst>
                    <a:ext uri="{9D8B030D-6E8A-4147-A177-3AD203B41FA5}">
                      <a16:colId xmlns:a16="http://schemas.microsoft.com/office/drawing/2014/main" val="376591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Parâmetro</a:t>
                      </a:r>
                    </a:p>
                  </a:txBody>
                  <a:tcPr>
                    <a:solidFill>
                      <a:srgbClr val="FEBD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Valor</a:t>
                      </a:r>
                    </a:p>
                  </a:txBody>
                  <a:tcPr>
                    <a:solidFill>
                      <a:srgbClr val="FEBD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31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Formigas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Comida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3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Posições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2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10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DF2B22-6D15-0489-B22F-F79169D9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7200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Conclusões e </a:t>
            </a:r>
            <a:br>
              <a:rPr lang="pt-PT" sz="7200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pt-PT" sz="7200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Trabalho Futuro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B6BF456-5C31-BEAD-93E8-6D5BB1FA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55FC2-DDB3-462F-AAB7-9F4A8A78D7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11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837EA0-998C-BDFF-871C-1CFF4ADA6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pt-PT" sz="6000" b="1"/>
              <a:t>Índice</a:t>
            </a:r>
            <a:endParaRPr lang="en-US" sz="60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2C396B4-0751-C91A-7A89-CE737827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/>
              <a:t>Introdução………………………………………………………………………………………………..……3</a:t>
            </a:r>
          </a:p>
          <a:p>
            <a:pPr marL="0" indent="0">
              <a:buNone/>
            </a:pPr>
            <a:r>
              <a:rPr lang="pt-PT" sz="2200" dirty="0"/>
              <a:t>Metodologia ………………………………………………………………………………………………...10</a:t>
            </a:r>
            <a:endParaRPr lang="en-US" sz="2200" dirty="0"/>
          </a:p>
          <a:p>
            <a:pPr marL="0" indent="0">
              <a:buNone/>
            </a:pPr>
            <a:r>
              <a:rPr lang="pt-PT" sz="2200" dirty="0"/>
              <a:t>Resultados e Discussão…...…………………………………………………………………………...14</a:t>
            </a:r>
            <a:endParaRPr lang="en-US" sz="2200" dirty="0"/>
          </a:p>
          <a:p>
            <a:pPr marL="0" indent="0">
              <a:buNone/>
            </a:pPr>
            <a:r>
              <a:rPr lang="pt-PT" sz="2200" dirty="0"/>
              <a:t>Conclusões e Trabalho Futuro……………………………………………………………………..….18</a:t>
            </a:r>
            <a:endParaRPr lang="en-US" sz="2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0082E4E-1003-9E1F-7663-40295478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55FC2-DDB3-462F-AAB7-9F4A8A78D756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60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Padrões 3D abstrato e vermelho">
            <a:extLst>
              <a:ext uri="{FF2B5EF4-FFF2-40B4-BE49-F238E27FC236}">
                <a16:creationId xmlns:a16="http://schemas.microsoft.com/office/drawing/2014/main" id="{BD45540B-B053-DF82-7984-C4531EDB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92" r="19494" b="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2B0BA0-1CEA-7AC4-7B86-FC5D6BEEA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pt-PT" sz="3400" b="1"/>
              <a:t>Conclusões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6C44AA-E5E2-AEC6-891D-DC873CD39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pt-PT" sz="2000" dirty="0"/>
              <a:t>Solução de PCG de terrenos baseada em comportamentos de formigas</a:t>
            </a:r>
          </a:p>
          <a:p>
            <a:pPr marL="0" indent="0">
              <a:buNone/>
            </a:pPr>
            <a:endParaRPr lang="pt-PT" sz="2000" dirty="0"/>
          </a:p>
          <a:p>
            <a:r>
              <a:rPr lang="pt-PT" sz="2000" dirty="0"/>
              <a:t>Capacidade de adaptação a vários tipos de terreno</a:t>
            </a:r>
          </a:p>
          <a:p>
            <a:pPr marL="0" indent="0">
              <a:buNone/>
            </a:pPr>
            <a:endParaRPr lang="pt-PT" sz="2000" dirty="0"/>
          </a:p>
          <a:p>
            <a:r>
              <a:rPr lang="pt-PT" sz="2000" dirty="0"/>
              <a:t>Abre caminho a mais algoritmos de PCG com base em comportamento animal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02B117F-A5A0-BE55-6564-FE02FC1E1C3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P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CB55FC2-DDB3-462F-AAB7-9F4A8A78D756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35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45EDC-8F54-E0BD-5085-D55653AA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2239205" cy="2452687"/>
          </a:xfrm>
        </p:spPr>
        <p:txBody>
          <a:bodyPr anchor="ctr">
            <a:normAutofit/>
          </a:bodyPr>
          <a:lstStyle/>
          <a:p>
            <a:r>
              <a:rPr lang="pt-PT" sz="3600" b="1" dirty="0"/>
              <a:t>Trabalho</a:t>
            </a:r>
            <a:br>
              <a:rPr lang="pt-PT" sz="3600" b="1" dirty="0"/>
            </a:br>
            <a:r>
              <a:rPr lang="pt-PT" sz="3600" b="1" dirty="0"/>
              <a:t>Futuro</a:t>
            </a:r>
          </a:p>
        </p:txBody>
      </p:sp>
      <p:pic>
        <p:nvPicPr>
          <p:cNvPr id="6" name="Imagem 5" descr="Rede abstrata de linhas e vértices azuis">
            <a:extLst>
              <a:ext uri="{FF2B5EF4-FFF2-40B4-BE49-F238E27FC236}">
                <a16:creationId xmlns:a16="http://schemas.microsoft.com/office/drawing/2014/main" id="{E83F41EF-EA38-45A2-ACDC-D057E677D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0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D68639-32A5-1A07-EC16-3B98DD2DB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905" y="3752849"/>
            <a:ext cx="3432815" cy="2452687"/>
          </a:xfrm>
        </p:spPr>
        <p:txBody>
          <a:bodyPr anchor="ctr">
            <a:normAutofit/>
          </a:bodyPr>
          <a:lstStyle/>
          <a:p>
            <a:r>
              <a:rPr lang="pt-PT" sz="1600" dirty="0"/>
              <a:t>Distribuição de terreno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PT" sz="1600" dirty="0"/>
              <a:t>Percentagens não fixas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PT" sz="1600" dirty="0"/>
              <a:t>Alargamento da área afetada</a:t>
            </a: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7DEF09A-8C06-6B74-D853-0A432141974F}"/>
              </a:ext>
            </a:extLst>
          </p:cNvPr>
          <p:cNvSpPr/>
          <p:nvPr/>
        </p:nvSpPr>
        <p:spPr>
          <a:xfrm>
            <a:off x="-9236" y="3421496"/>
            <a:ext cx="12210472" cy="300759"/>
          </a:xfrm>
          <a:custGeom>
            <a:avLst/>
            <a:gdLst>
              <a:gd name="connsiteX0" fmla="*/ 0 w 12210472"/>
              <a:gd name="connsiteY0" fmla="*/ 300759 h 300759"/>
              <a:gd name="connsiteX1" fmla="*/ 517236 w 12210472"/>
              <a:gd name="connsiteY1" fmla="*/ 217631 h 300759"/>
              <a:gd name="connsiteX2" fmla="*/ 1579418 w 12210472"/>
              <a:gd name="connsiteY2" fmla="*/ 97559 h 300759"/>
              <a:gd name="connsiteX3" fmla="*/ 2927927 w 12210472"/>
              <a:gd name="connsiteY3" fmla="*/ 14431 h 300759"/>
              <a:gd name="connsiteX4" fmla="*/ 4507345 w 12210472"/>
              <a:gd name="connsiteY4" fmla="*/ 5195 h 300759"/>
              <a:gd name="connsiteX5" fmla="*/ 6345381 w 12210472"/>
              <a:gd name="connsiteY5" fmla="*/ 69849 h 300759"/>
              <a:gd name="connsiteX6" fmla="*/ 8534400 w 12210472"/>
              <a:gd name="connsiteY6" fmla="*/ 162213 h 300759"/>
              <a:gd name="connsiteX7" fmla="*/ 10012218 w 12210472"/>
              <a:gd name="connsiteY7" fmla="*/ 189922 h 300759"/>
              <a:gd name="connsiteX8" fmla="*/ 11573163 w 12210472"/>
              <a:gd name="connsiteY8" fmla="*/ 152977 h 300759"/>
              <a:gd name="connsiteX9" fmla="*/ 12210472 w 12210472"/>
              <a:gd name="connsiteY9" fmla="*/ 106795 h 30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10472" h="300759">
                <a:moveTo>
                  <a:pt x="0" y="300759"/>
                </a:moveTo>
                <a:cubicBezTo>
                  <a:pt x="127000" y="276128"/>
                  <a:pt x="254000" y="251498"/>
                  <a:pt x="517236" y="217631"/>
                </a:cubicBezTo>
                <a:cubicBezTo>
                  <a:pt x="780472" y="183764"/>
                  <a:pt x="1177636" y="131426"/>
                  <a:pt x="1579418" y="97559"/>
                </a:cubicBezTo>
                <a:cubicBezTo>
                  <a:pt x="1981200" y="63692"/>
                  <a:pt x="2439939" y="29825"/>
                  <a:pt x="2927927" y="14431"/>
                </a:cubicBezTo>
                <a:cubicBezTo>
                  <a:pt x="3415915" y="-963"/>
                  <a:pt x="3937769" y="-4041"/>
                  <a:pt x="4507345" y="5195"/>
                </a:cubicBezTo>
                <a:cubicBezTo>
                  <a:pt x="5076921" y="14431"/>
                  <a:pt x="6345381" y="69849"/>
                  <a:pt x="6345381" y="69849"/>
                </a:cubicBezTo>
                <a:lnTo>
                  <a:pt x="8534400" y="162213"/>
                </a:lnTo>
                <a:cubicBezTo>
                  <a:pt x="9145539" y="182225"/>
                  <a:pt x="9505758" y="191461"/>
                  <a:pt x="10012218" y="189922"/>
                </a:cubicBezTo>
                <a:cubicBezTo>
                  <a:pt x="10518678" y="188383"/>
                  <a:pt x="11206787" y="166831"/>
                  <a:pt x="11573163" y="152977"/>
                </a:cubicBezTo>
                <a:cubicBezTo>
                  <a:pt x="11939539" y="139123"/>
                  <a:pt x="12075005" y="122959"/>
                  <a:pt x="12210472" y="106795"/>
                </a:cubicBezTo>
              </a:path>
            </a:pathLst>
          </a:custGeom>
          <a:noFill/>
          <a:ln w="76200">
            <a:solidFill>
              <a:srgbClr val="FFB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757ECF2-0F14-ACF8-D97E-D48CDB3250AB}"/>
              </a:ext>
            </a:extLst>
          </p:cNvPr>
          <p:cNvSpPr/>
          <p:nvPr/>
        </p:nvSpPr>
        <p:spPr>
          <a:xfrm>
            <a:off x="2720218" y="4032465"/>
            <a:ext cx="36000" cy="1893454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1A6CFD1-172A-3076-9E5B-57356842441F}"/>
              </a:ext>
            </a:extLst>
          </p:cNvPr>
          <p:cNvSpPr txBox="1"/>
          <p:nvPr/>
        </p:nvSpPr>
        <p:spPr>
          <a:xfrm>
            <a:off x="7025094" y="4794526"/>
            <a:ext cx="190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Paralelização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0729A43-DB87-0467-839A-AFF56C572745}"/>
              </a:ext>
            </a:extLst>
          </p:cNvPr>
          <p:cNvSpPr txBox="1"/>
          <p:nvPr/>
        </p:nvSpPr>
        <p:spPr>
          <a:xfrm>
            <a:off x="9496204" y="4790700"/>
            <a:ext cx="227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Avaliação objetiva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79E2892-647E-65BE-48B4-AC378EE26210}"/>
              </a:ext>
            </a:extLst>
          </p:cNvPr>
          <p:cNvSpPr/>
          <p:nvPr/>
        </p:nvSpPr>
        <p:spPr>
          <a:xfrm>
            <a:off x="6722407" y="4493192"/>
            <a:ext cx="36000" cy="9720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8FEA1F7-54CC-90D3-C916-A76A16970DBC}"/>
              </a:ext>
            </a:extLst>
          </p:cNvPr>
          <p:cNvSpPr/>
          <p:nvPr/>
        </p:nvSpPr>
        <p:spPr>
          <a:xfrm>
            <a:off x="9193517" y="4517149"/>
            <a:ext cx="36000" cy="9720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Marcador de Posição do Número do Diapositivo 3">
            <a:extLst>
              <a:ext uri="{FF2B5EF4-FFF2-40B4-BE49-F238E27FC236}">
                <a16:creationId xmlns:a16="http://schemas.microsoft.com/office/drawing/2014/main" id="{209E80C0-9908-6A0E-7EA6-B59701B68A5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P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CB55FC2-DDB3-462F-AAB7-9F4A8A78D756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57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EB45371-3D36-8CC3-CA70-A8B46A71A32A}"/>
              </a:ext>
            </a:extLst>
          </p:cNvPr>
          <p:cNvSpPr/>
          <p:nvPr/>
        </p:nvSpPr>
        <p:spPr>
          <a:xfrm>
            <a:off x="701964" y="715819"/>
            <a:ext cx="10788072" cy="5435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1AEF18-74C3-C805-2BB1-76567699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9" y="2068813"/>
            <a:ext cx="12009521" cy="20563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8000" dirty="0"/>
            </a:br>
            <a:r>
              <a:rPr lang="pt-PT" sz="8000" b="1" noProof="0" dirty="0"/>
              <a:t>Obrigado</a:t>
            </a:r>
            <a:br>
              <a:rPr lang="en-US" sz="8000" dirty="0"/>
            </a:br>
            <a:r>
              <a:rPr lang="en-US" sz="2400" dirty="0"/>
              <a:t>Flávio Santos</a:t>
            </a:r>
            <a:br>
              <a:rPr lang="en-US" sz="2400" dirty="0"/>
            </a:br>
            <a:r>
              <a:rPr lang="en-US" sz="1400" dirty="0"/>
              <a:t>flaviojrtbsantos@outlook</a:t>
            </a:r>
            <a:r>
              <a:rPr lang="en-US" sz="1600" dirty="0"/>
              <a:t>.com</a:t>
            </a:r>
            <a:endParaRPr lang="en-US" sz="4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7322A-5030-8F15-0163-8E8BD25E8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194" y="5303739"/>
            <a:ext cx="3791612" cy="709132"/>
          </a:xfrm>
          <a:prstGeom prst="rect">
            <a:avLst/>
          </a:prstGeom>
        </p:spPr>
      </p:pic>
      <p:pic>
        <p:nvPicPr>
          <p:cNvPr id="12" name="Gráfico 11" descr="Formiga com preenchimento sólido">
            <a:extLst>
              <a:ext uri="{FF2B5EF4-FFF2-40B4-BE49-F238E27FC236}">
                <a16:creationId xmlns:a16="http://schemas.microsoft.com/office/drawing/2014/main" id="{9C2E3606-740C-57BB-456F-DE5E4E97D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72677">
            <a:off x="1601866" y="5030444"/>
            <a:ext cx="755107" cy="755107"/>
          </a:xfrm>
          <a:prstGeom prst="rect">
            <a:avLst/>
          </a:prstGeom>
        </p:spPr>
      </p:pic>
      <p:pic>
        <p:nvPicPr>
          <p:cNvPr id="14" name="Gráfico 13" descr="Formiga com preenchimento sólido">
            <a:extLst>
              <a:ext uri="{FF2B5EF4-FFF2-40B4-BE49-F238E27FC236}">
                <a16:creationId xmlns:a16="http://schemas.microsoft.com/office/drawing/2014/main" id="{36E4628D-9729-BECB-67D5-FED19305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469964">
            <a:off x="2060992" y="1213787"/>
            <a:ext cx="631872" cy="631872"/>
          </a:xfrm>
          <a:prstGeom prst="rect">
            <a:avLst/>
          </a:prstGeom>
        </p:spPr>
      </p:pic>
      <p:pic>
        <p:nvPicPr>
          <p:cNvPr id="16" name="Gráfico 15" descr="Formiga com preenchimento sólido">
            <a:extLst>
              <a:ext uri="{FF2B5EF4-FFF2-40B4-BE49-F238E27FC236}">
                <a16:creationId xmlns:a16="http://schemas.microsoft.com/office/drawing/2014/main" id="{860B0225-CF87-5C08-5001-06A37695A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950520">
            <a:off x="10081937" y="898864"/>
            <a:ext cx="740166" cy="740166"/>
          </a:xfrm>
          <a:prstGeom prst="rect">
            <a:avLst/>
          </a:prstGeom>
        </p:spPr>
      </p:pic>
      <p:pic>
        <p:nvPicPr>
          <p:cNvPr id="18" name="Gráfico 17" descr="Formiga com preenchimento sólido">
            <a:extLst>
              <a:ext uri="{FF2B5EF4-FFF2-40B4-BE49-F238E27FC236}">
                <a16:creationId xmlns:a16="http://schemas.microsoft.com/office/drawing/2014/main" id="{7B01505A-83E3-32F1-0910-D1DECDE16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599150">
            <a:off x="9447151" y="4961110"/>
            <a:ext cx="542694" cy="5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3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0D6FA5-2208-7CCA-65CF-0E726D5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EE9971-8BFD-DFD1-53E0-991D61EF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8000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793DD3B-4B26-595D-F6A1-4DED83B0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55FC2-DDB3-462F-AAB7-9F4A8A78D7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73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05604-6152-3F12-D30F-6DB28721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A7A6B0-625C-EBD5-81E8-3054F0FC2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03B27E-9089-DC65-8013-21E0AA64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noProof="0"/>
              <a:t>Procedural Content Generation (PCG)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432DAD-F7C7-3DDE-73B1-80C8772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BDEBA2-7EC9-8B14-6C15-72B3932AB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089" y="1511968"/>
            <a:ext cx="9751823" cy="582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Mecanismos com intuito de criar conteúdo automaticamente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ABF599-A4FB-6A57-4FC3-B7E2BCF8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D35289-34DD-A924-B7BF-77B78E93C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55FC2-DDB3-462F-AAB7-9F4A8A78D7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m 4" descr="Uma imagem com padrão, arte, mosaico, quadro&#10;&#10;Os conteúdos gerados por IA poderão estar incorretos.">
            <a:extLst>
              <a:ext uri="{FF2B5EF4-FFF2-40B4-BE49-F238E27FC236}">
                <a16:creationId xmlns:a16="http://schemas.microsoft.com/office/drawing/2014/main" id="{D97803D3-5665-51DC-8B66-E8FCDA59E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843277"/>
            <a:ext cx="2863270" cy="2863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 descr="Uma imagem com brinquedo, ar livre&#10;&#10;Os conteúdos gerados por IA poderão estar incorretos.">
            <a:extLst>
              <a:ext uri="{FF2B5EF4-FFF2-40B4-BE49-F238E27FC236}">
                <a16:creationId xmlns:a16="http://schemas.microsoft.com/office/drawing/2014/main" id="{243817DC-AF45-B3DD-9C81-AB941E59D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88" y="2843277"/>
            <a:ext cx="2846276" cy="2863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5E6B5B-1384-0EBC-91DD-A9A10ED06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5"/>
          <a:stretch/>
        </p:blipFill>
        <p:spPr>
          <a:xfrm>
            <a:off x="3424770" y="3065355"/>
            <a:ext cx="5342456" cy="25611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46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825EEB4-E185-4371-A8FF-AF57010F7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113D1B-BA3C-8C5F-3DCC-46432BCC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23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4200" b="1" noProof="0" dirty="0"/>
              <a:t>Algoritmos de PCG de Terrenos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A2E5B2-7E46-41D7-993E-1472B65E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35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9E161B-D345-4E9F-985D-64933081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464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9D94D1A-41D5-A923-CA2E-241B13676EA4}"/>
              </a:ext>
            </a:extLst>
          </p:cNvPr>
          <p:cNvGrpSpPr/>
          <p:nvPr/>
        </p:nvGrpSpPr>
        <p:grpSpPr>
          <a:xfrm>
            <a:off x="8665014" y="929594"/>
            <a:ext cx="2871216" cy="2064480"/>
            <a:chOff x="3236393" y="3065344"/>
            <a:chExt cx="4312477" cy="3100788"/>
          </a:xfrm>
        </p:grpSpPr>
        <p:sp>
          <p:nvSpPr>
            <p:cNvPr id="4" name="Marcador de Posição de Conteúdo 2">
              <a:extLst>
                <a:ext uri="{FF2B5EF4-FFF2-40B4-BE49-F238E27FC236}">
                  <a16:creationId xmlns:a16="http://schemas.microsoft.com/office/drawing/2014/main" id="{1D1AC839-806B-985E-331B-4D0F7630D9F9}"/>
                </a:ext>
              </a:extLst>
            </p:cNvPr>
            <p:cNvSpPr txBox="1">
              <a:spLocks/>
            </p:cNvSpPr>
            <p:nvPr/>
          </p:nvSpPr>
          <p:spPr>
            <a:xfrm>
              <a:off x="3724314" y="5517536"/>
              <a:ext cx="3336636" cy="6485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03504">
                <a:spcBef>
                  <a:spcPts val="660"/>
                </a:spcBef>
                <a:buNone/>
              </a:pPr>
              <a:r>
                <a:rPr lang="pt-PT" sz="1848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Diamond-</a:t>
              </a:r>
              <a:r>
                <a:rPr lang="pt-PT" sz="1848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Square</a:t>
              </a:r>
              <a:endParaRPr lang="pt-PT" b="1" dirty="0"/>
            </a:p>
          </p:txBody>
        </p:sp>
        <p:pic>
          <p:nvPicPr>
            <p:cNvPr id="8" name="Imagem 7" descr="Uma imagem com mapa, captura de ecrã, arte&#10;&#10;Os conteúdos gerados por IA poderão estar incorretos.">
              <a:extLst>
                <a:ext uri="{FF2B5EF4-FFF2-40B4-BE49-F238E27FC236}">
                  <a16:creationId xmlns:a16="http://schemas.microsoft.com/office/drawing/2014/main" id="{68EB7822-4D2B-1015-2CD8-B9443D4F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393" y="3065344"/>
              <a:ext cx="4312477" cy="2452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AFD9319-9200-8C99-B2BA-8CB7C3F2725E}"/>
              </a:ext>
            </a:extLst>
          </p:cNvPr>
          <p:cNvGrpSpPr/>
          <p:nvPr/>
        </p:nvGrpSpPr>
        <p:grpSpPr>
          <a:xfrm>
            <a:off x="5970108" y="3334735"/>
            <a:ext cx="5148456" cy="3044366"/>
            <a:chOff x="6956840" y="3065344"/>
            <a:chExt cx="5257800" cy="3109021"/>
          </a:xfrm>
        </p:grpSpPr>
        <p:sp>
          <p:nvSpPr>
            <p:cNvPr id="10" name="Marcador de Posição de Conteúdo 2">
              <a:extLst>
                <a:ext uri="{FF2B5EF4-FFF2-40B4-BE49-F238E27FC236}">
                  <a16:creationId xmlns:a16="http://schemas.microsoft.com/office/drawing/2014/main" id="{3B7FF0AB-124A-D2D1-07C5-6BB178D7ED10}"/>
                </a:ext>
              </a:extLst>
            </p:cNvPr>
            <p:cNvSpPr txBox="1">
              <a:spLocks/>
            </p:cNvSpPr>
            <p:nvPr/>
          </p:nvSpPr>
          <p:spPr>
            <a:xfrm>
              <a:off x="6956840" y="5532365"/>
              <a:ext cx="5257800" cy="642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886968">
                <a:spcBef>
                  <a:spcPts val="970"/>
                </a:spcBef>
                <a:buNone/>
              </a:pPr>
              <a:r>
                <a:rPr lang="pt-PT" sz="185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Diffusion</a:t>
              </a:r>
              <a:r>
                <a:rPr lang="pt-PT" sz="185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pt-PT" sz="185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Limited</a:t>
              </a:r>
              <a:r>
                <a:rPr lang="pt-PT" sz="185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pt-PT" sz="185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Aggregation</a:t>
              </a:r>
              <a:endParaRPr lang="pt-PT" sz="1850" b="1" dirty="0"/>
            </a:p>
          </p:txBody>
        </p:sp>
        <p:pic>
          <p:nvPicPr>
            <p:cNvPr id="11" name="Imagem 10" descr="Uma imagem com nuvens, natureza, captura de ecrã, nuvem&#10;&#10;Os conteúdos gerados por IA poderão estar incorretos.">
              <a:extLst>
                <a:ext uri="{FF2B5EF4-FFF2-40B4-BE49-F238E27FC236}">
                  <a16:creationId xmlns:a16="http://schemas.microsoft.com/office/drawing/2014/main" id="{B9C15F28-41F0-30CD-E88D-BF5C6A09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833" y="3065344"/>
              <a:ext cx="4385815" cy="24670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978718E-9D80-8553-93CF-99E6376BE7CA}"/>
              </a:ext>
            </a:extLst>
          </p:cNvPr>
          <p:cNvGrpSpPr/>
          <p:nvPr/>
        </p:nvGrpSpPr>
        <p:grpSpPr>
          <a:xfrm>
            <a:off x="5723054" y="791405"/>
            <a:ext cx="2518912" cy="2340864"/>
            <a:chOff x="343095" y="3065344"/>
            <a:chExt cx="3336636" cy="3100787"/>
          </a:xfrm>
        </p:grpSpPr>
        <p:pic>
          <p:nvPicPr>
            <p:cNvPr id="6" name="Imagem 5" descr="Uma imagem com Fotografia monocromática, preto e branco, monocromático&#10;&#10;Os conteúdos gerados por IA poderão estar incorretos.">
              <a:extLst>
                <a:ext uri="{FF2B5EF4-FFF2-40B4-BE49-F238E27FC236}">
                  <a16:creationId xmlns:a16="http://schemas.microsoft.com/office/drawing/2014/main" id="{4D402E32-BD39-EAC4-C6FB-9FBDC8DF0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18"/>
            <a:stretch/>
          </p:blipFill>
          <p:spPr>
            <a:xfrm>
              <a:off x="786432" y="3065344"/>
              <a:ext cx="2449961" cy="2452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Marcador de Posição de Conteúdo 2">
              <a:extLst>
                <a:ext uri="{FF2B5EF4-FFF2-40B4-BE49-F238E27FC236}">
                  <a16:creationId xmlns:a16="http://schemas.microsoft.com/office/drawing/2014/main" id="{64B982F5-DCBA-08FF-6296-1C8DC3E9A11F}"/>
                </a:ext>
              </a:extLst>
            </p:cNvPr>
            <p:cNvSpPr txBox="1">
              <a:spLocks/>
            </p:cNvSpPr>
            <p:nvPr/>
          </p:nvSpPr>
          <p:spPr>
            <a:xfrm>
              <a:off x="343095" y="5517536"/>
              <a:ext cx="3336636" cy="6485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spcBef>
                  <a:spcPts val="750"/>
                </a:spcBef>
                <a:buNone/>
              </a:pPr>
              <a:r>
                <a:rPr lang="pt-PT" sz="185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Perlin</a:t>
              </a:r>
              <a:r>
                <a:rPr lang="pt-PT" sz="185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Noise</a:t>
              </a:r>
              <a:endParaRPr lang="pt-PT" sz="1850" b="1" dirty="0"/>
            </a:p>
          </p:txBody>
        </p:sp>
      </p:grpSp>
      <p:sp>
        <p:nvSpPr>
          <p:cNvPr id="3" name="Marcador de Posição do Número do Diapositivo 5">
            <a:extLst>
              <a:ext uri="{FF2B5EF4-FFF2-40B4-BE49-F238E27FC236}">
                <a16:creationId xmlns:a16="http://schemas.microsoft.com/office/drawing/2014/main" id="{7620C652-24A4-CC9B-33E4-FB6378684D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P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CB55FC2-DDB3-462F-AAB7-9F4A8A78D756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59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AC9A8-C916-5B82-D874-DFF5C82A2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ECD113-BE18-AF04-4147-8CA97423E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DB14CD-1FAF-4C25-8D84-85D1BED1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23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4200" b="1" noProof="0" dirty="0"/>
              <a:t>Algoritmos de PCG de Terrenos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6EC4EE-D402-4712-A240-4CE853EF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35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CF3C3E-39A9-E57C-C03E-4D39773CB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464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5EEA2F5-92CD-83BC-2C03-E83BFAAD5C1E}"/>
              </a:ext>
            </a:extLst>
          </p:cNvPr>
          <p:cNvGrpSpPr/>
          <p:nvPr/>
        </p:nvGrpSpPr>
        <p:grpSpPr>
          <a:xfrm>
            <a:off x="5915436" y="1644281"/>
            <a:ext cx="5257800" cy="4143115"/>
            <a:chOff x="3352800" y="2488592"/>
            <a:chExt cx="5257800" cy="4143115"/>
          </a:xfrm>
        </p:grpSpPr>
        <p:pic>
          <p:nvPicPr>
            <p:cNvPr id="5" name="Imagem 4" descr="Uma imagem com desenhos de criança&#10;&#10;Os conteúdos gerados por IA poderão estar incorretos.">
              <a:extLst>
                <a:ext uri="{FF2B5EF4-FFF2-40B4-BE49-F238E27FC236}">
                  <a16:creationId xmlns:a16="http://schemas.microsoft.com/office/drawing/2014/main" id="{973080CE-E2A7-6375-7CE1-3B59F2B5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487" y="2488592"/>
              <a:ext cx="4268426" cy="3580456"/>
            </a:xfrm>
            <a:prstGeom prst="rect">
              <a:avLst/>
            </a:prstGeom>
          </p:spPr>
        </p:pic>
        <p:sp>
          <p:nvSpPr>
            <p:cNvPr id="7" name="Marcador de Posição de Conteúdo 2">
              <a:extLst>
                <a:ext uri="{FF2B5EF4-FFF2-40B4-BE49-F238E27FC236}">
                  <a16:creationId xmlns:a16="http://schemas.microsoft.com/office/drawing/2014/main" id="{2568C264-037C-FE5A-2A38-E155276CF723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6105992"/>
              <a:ext cx="5257800" cy="5257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pt-PT" sz="1850" b="1" dirty="0" err="1"/>
                <a:t>Erosion</a:t>
              </a:r>
              <a:r>
                <a:rPr lang="pt-PT" sz="1850" b="1" dirty="0"/>
                <a:t> </a:t>
              </a:r>
              <a:r>
                <a:rPr lang="pt-PT" sz="1850" b="1" dirty="0" err="1"/>
                <a:t>Simulation</a:t>
              </a:r>
              <a:endParaRPr lang="pt-PT" sz="1850" b="1" dirty="0"/>
            </a:p>
          </p:txBody>
        </p:sp>
      </p:grpSp>
      <p:sp>
        <p:nvSpPr>
          <p:cNvPr id="4" name="Marcador de Posição do Número do Diapositivo 5">
            <a:extLst>
              <a:ext uri="{FF2B5EF4-FFF2-40B4-BE49-F238E27FC236}">
                <a16:creationId xmlns:a16="http://schemas.microsoft.com/office/drawing/2014/main" id="{2B4AAAEC-7570-C915-6A50-EB5BE770670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P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CB55FC2-DDB3-462F-AAB7-9F4A8A78D756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7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3ED254-4A69-A4BE-0EAA-DE28B6A3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pt-PT" b="1"/>
              <a:t>Algoritmos Metaheurísticos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11748DF-2F7F-019D-CD59-3FF4D43D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55FC2-DDB3-462F-AAB7-9F4A8A78D756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Marcador de Posição de Conteúdo 2">
            <a:extLst>
              <a:ext uri="{FF2B5EF4-FFF2-40B4-BE49-F238E27FC236}">
                <a16:creationId xmlns:a16="http://schemas.microsoft.com/office/drawing/2014/main" id="{250409F7-02E0-0B21-E392-677ADA6BE5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54005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413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788DC7-6DF0-7C51-7E03-70D756A6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pt-PT" sz="4800" b="1" dirty="0"/>
              <a:t>Objetivos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Marcador de Posição de Conteúdo 2">
            <a:extLst>
              <a:ext uri="{FF2B5EF4-FFF2-40B4-BE49-F238E27FC236}">
                <a16:creationId xmlns:a16="http://schemas.microsoft.com/office/drawing/2014/main" id="{B6F7F92A-6B3D-A915-131B-0EF4E749A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67876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Posição do Número do Diapositivo 5">
            <a:extLst>
              <a:ext uri="{FF2B5EF4-FFF2-40B4-BE49-F238E27FC236}">
                <a16:creationId xmlns:a16="http://schemas.microsoft.com/office/drawing/2014/main" id="{B79B0335-D386-10F9-8E93-407688FB00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P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CB55FC2-DDB3-462F-AAB7-9F4A8A78D756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49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A026DFF-6CAE-665F-7F56-FC720F1F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5FC2-DDB3-462F-AAB7-9F4A8A78D756}" type="slidenum">
              <a:rPr lang="pt-PT" smtClean="0"/>
              <a:t>9</a:t>
            </a:fld>
            <a:endParaRPr lang="pt-PT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3500FA-DE5B-B06D-0C34-1A725B204B42}"/>
              </a:ext>
            </a:extLst>
          </p:cNvPr>
          <p:cNvSpPr/>
          <p:nvPr/>
        </p:nvSpPr>
        <p:spPr>
          <a:xfrm>
            <a:off x="641773" y="623275"/>
            <a:ext cx="10905054" cy="5607882"/>
          </a:xfrm>
          <a:prstGeom prst="rect">
            <a:avLst/>
          </a:pr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9D691F-E124-C584-B844-AB1D6098A77B}"/>
              </a:ext>
            </a:extLst>
          </p:cNvPr>
          <p:cNvSpPr/>
          <p:nvPr/>
        </p:nvSpPr>
        <p:spPr>
          <a:xfrm rot="5400000">
            <a:off x="3033526" y="3417112"/>
            <a:ext cx="3236494" cy="10800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5B6CDDA-D7A1-059E-70CF-D4AF3E9F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t-PT" sz="4100" b="1" dirty="0"/>
              <a:t>Questão de Investigação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677BB7BD-9B68-5013-31FC-E0E04EF67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400" dirty="0"/>
              <a:t>Conseguirá o algoritmo adaptar comportamentos de formigas para enriquecer terrenos?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89C8E21-2FED-0D64-15B4-BD62C5DB5AA1}"/>
              </a:ext>
            </a:extLst>
          </p:cNvPr>
          <p:cNvSpPr/>
          <p:nvPr/>
        </p:nvSpPr>
        <p:spPr>
          <a:xfrm>
            <a:off x="191773" y="5781157"/>
            <a:ext cx="900000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BED5912-80DC-C8C4-9B96-70CBFCDAAD91}"/>
              </a:ext>
            </a:extLst>
          </p:cNvPr>
          <p:cNvSpPr/>
          <p:nvPr/>
        </p:nvSpPr>
        <p:spPr>
          <a:xfrm>
            <a:off x="11096827" y="175007"/>
            <a:ext cx="900000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60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Laranja-avermelhad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3346</TotalTime>
  <Words>875</Words>
  <Application>Microsoft Office PowerPoint</Application>
  <PresentationFormat>Ecrã Panorâmico</PresentationFormat>
  <Paragraphs>188</Paragraphs>
  <Slides>22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Courier New</vt:lpstr>
      <vt:lpstr>Tema do Office</vt:lpstr>
      <vt:lpstr>Artificial Landscape Generation through Ant Colony Behaviour</vt:lpstr>
      <vt:lpstr>Índice</vt:lpstr>
      <vt:lpstr>Introdução</vt:lpstr>
      <vt:lpstr>Procedural Content Generation (PCG)</vt:lpstr>
      <vt:lpstr>Algoritmos de PCG de Terrenos</vt:lpstr>
      <vt:lpstr>Algoritmos de PCG de Terrenos</vt:lpstr>
      <vt:lpstr>Algoritmos Metaheurísticos</vt:lpstr>
      <vt:lpstr>Objetivos</vt:lpstr>
      <vt:lpstr>Questão de Investigação</vt:lpstr>
      <vt:lpstr>Metodologia</vt:lpstr>
      <vt:lpstr>Solução com ACO</vt:lpstr>
      <vt:lpstr>Landscaper Ants</vt:lpstr>
      <vt:lpstr>Landscaper Ants</vt:lpstr>
      <vt:lpstr>Experiências</vt:lpstr>
      <vt:lpstr>Resultados e Discussão</vt:lpstr>
      <vt:lpstr>Experiência #4</vt:lpstr>
      <vt:lpstr>Experiência #615</vt:lpstr>
      <vt:lpstr>Resultados com Terreno Real</vt:lpstr>
      <vt:lpstr>Conclusões e  Trabalho Futuro</vt:lpstr>
      <vt:lpstr>Conclusões</vt:lpstr>
      <vt:lpstr>Trabalho Futuro</vt:lpstr>
      <vt:lpstr> Obrigado Flávio Santos flaviojrtbsantos@outlook.com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Flávio Santos</dc:creator>
  <cp:lastModifiedBy>Flávio Santos</cp:lastModifiedBy>
  <cp:revision>459</cp:revision>
  <dcterms:created xsi:type="dcterms:W3CDTF">2025-03-17T16:54:26Z</dcterms:created>
  <dcterms:modified xsi:type="dcterms:W3CDTF">2025-03-27T16:55:18Z</dcterms:modified>
</cp:coreProperties>
</file>